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2" r:id="rId1"/>
  </p:sldMasterIdLst>
  <p:notesMasterIdLst>
    <p:notesMasterId r:id="rId18"/>
  </p:notesMasterIdLst>
  <p:sldIdLst>
    <p:sldId id="256" r:id="rId2"/>
    <p:sldId id="258" r:id="rId3"/>
    <p:sldId id="257" r:id="rId4"/>
    <p:sldId id="266" r:id="rId5"/>
    <p:sldId id="268" r:id="rId6"/>
    <p:sldId id="269" r:id="rId7"/>
    <p:sldId id="270" r:id="rId8"/>
    <p:sldId id="283" r:id="rId9"/>
    <p:sldId id="282" r:id="rId10"/>
    <p:sldId id="295" r:id="rId11"/>
    <p:sldId id="290" r:id="rId12"/>
    <p:sldId id="292" r:id="rId13"/>
    <p:sldId id="293" r:id="rId14"/>
    <p:sldId id="294" r:id="rId15"/>
    <p:sldId id="296"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FF970-84B0-4B87-D706-F3D1F19AA1A5}" v="32" dt="2023-04-19T15:10:48.935"/>
    <p1510:client id="{21590917-AD71-8A35-532E-62A7B2050CA6}" v="1304" dt="2023-04-19T07:20:00.778"/>
    <p1510:client id="{408C0BA7-D4B5-A7BC-7DEF-7F40AE1A330D}" v="2" dt="2023-04-19T15:23:50.837"/>
    <p1510:client id="{4FFD3421-566D-4F6A-8003-2591B92BB179}" v="399" dt="2023-04-19T14:01:55.549"/>
    <p1510:client id="{666B8542-B07D-5C9F-1174-A43A7C9B120F}" v="1082" dt="2023-04-19T05:38:49.260"/>
    <p1510:client id="{7A316EBC-BA45-4D38-A03D-01C04F80198D}" v="266" dt="2023-04-19T16:27:55.472"/>
    <p1510:client id="{8FC814C7-363E-FBDC-31BF-164FAD318693}" v="5" dt="2023-04-19T17:57:33.198"/>
    <p1510:client id="{B3E746E7-A775-A283-4B4D-EC32389F8295}" v="411" dt="2023-04-19T03:43:11.714"/>
    <p1510:client id="{BEA1535C-0ECB-510F-24E8-4448BCBBDD51}" v="3" dt="2023-04-19T15:56:46.389"/>
    <p1510:client id="{D6B7C9B4-36DE-CF40-9B85-754990C047CE}" v="989" dt="2023-04-19T17:58:35.039"/>
    <p1510:client id="{EE662010-3F7A-D562-1AFF-351E1A36B39D}" v="5" dt="2023-04-19T17:55:12.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6"/>
  </p:normalViewPr>
  <p:slideViewPr>
    <p:cSldViewPr snapToGrid="0">
      <p:cViewPr varScale="1">
        <p:scale>
          <a:sx n="114" d="100"/>
          <a:sy n="114"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651A86-5A0D-4335-A634-54B32AC38373}"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D0676E0B-9733-4BD6-9BEE-FC01232BF564}">
      <dgm:prSet/>
      <dgm:spPr/>
      <dgm:t>
        <a:bodyPr/>
        <a:lstStyle/>
        <a:p>
          <a:r>
            <a:rPr lang="en-US"/>
            <a:t>Introduction</a:t>
          </a:r>
        </a:p>
      </dgm:t>
    </dgm:pt>
    <dgm:pt modelId="{0BC848BB-7905-4FDF-BC43-603DF5504734}" type="parTrans" cxnId="{13F2973D-79E0-4F40-8BD6-7D5303FC0939}">
      <dgm:prSet/>
      <dgm:spPr/>
      <dgm:t>
        <a:bodyPr/>
        <a:lstStyle/>
        <a:p>
          <a:endParaRPr lang="en-US"/>
        </a:p>
      </dgm:t>
    </dgm:pt>
    <dgm:pt modelId="{D8DBAECA-92A0-47AB-82C6-03A2D8AA39C8}" type="sibTrans" cxnId="{13F2973D-79E0-4F40-8BD6-7D5303FC0939}">
      <dgm:prSet/>
      <dgm:spPr/>
      <dgm:t>
        <a:bodyPr/>
        <a:lstStyle/>
        <a:p>
          <a:endParaRPr lang="en-US"/>
        </a:p>
      </dgm:t>
    </dgm:pt>
    <dgm:pt modelId="{2FC1C603-73F3-4929-A95A-0B3975E3DDB5}">
      <dgm:prSet/>
      <dgm:spPr/>
      <dgm:t>
        <a:bodyPr/>
        <a:lstStyle/>
        <a:p>
          <a:r>
            <a:rPr lang="en-US"/>
            <a:t>Introduction to Dataset</a:t>
          </a:r>
        </a:p>
      </dgm:t>
    </dgm:pt>
    <dgm:pt modelId="{F84E7EB4-2D05-4D8B-86A7-07421435A523}" type="parTrans" cxnId="{71AFA856-E4E7-498C-A48D-717EF34DB198}">
      <dgm:prSet/>
      <dgm:spPr/>
      <dgm:t>
        <a:bodyPr/>
        <a:lstStyle/>
        <a:p>
          <a:endParaRPr lang="en-US"/>
        </a:p>
      </dgm:t>
    </dgm:pt>
    <dgm:pt modelId="{F276FB7B-CED8-4083-BC31-2B503EC7D700}" type="sibTrans" cxnId="{71AFA856-E4E7-498C-A48D-717EF34DB198}">
      <dgm:prSet/>
      <dgm:spPr/>
      <dgm:t>
        <a:bodyPr/>
        <a:lstStyle/>
        <a:p>
          <a:endParaRPr lang="en-US"/>
        </a:p>
      </dgm:t>
    </dgm:pt>
    <dgm:pt modelId="{31F18524-B7A8-412F-93B3-F9A81C4A6746}">
      <dgm:prSet/>
      <dgm:spPr/>
      <dgm:t>
        <a:bodyPr/>
        <a:lstStyle/>
        <a:p>
          <a:r>
            <a:rPr lang="en-US"/>
            <a:t>Unsupervised Learning</a:t>
          </a:r>
        </a:p>
      </dgm:t>
    </dgm:pt>
    <dgm:pt modelId="{601F7936-37CA-461D-9BCE-D70338C4FA3B}" type="parTrans" cxnId="{B97444CA-0D9D-4F59-9ABF-D297947399E6}">
      <dgm:prSet/>
      <dgm:spPr/>
      <dgm:t>
        <a:bodyPr/>
        <a:lstStyle/>
        <a:p>
          <a:endParaRPr lang="en-US"/>
        </a:p>
      </dgm:t>
    </dgm:pt>
    <dgm:pt modelId="{AA5B1E33-5D66-44D7-80DF-3BB8505A7B5A}" type="sibTrans" cxnId="{B97444CA-0D9D-4F59-9ABF-D297947399E6}">
      <dgm:prSet/>
      <dgm:spPr/>
      <dgm:t>
        <a:bodyPr/>
        <a:lstStyle/>
        <a:p>
          <a:endParaRPr lang="en-US"/>
        </a:p>
      </dgm:t>
    </dgm:pt>
    <dgm:pt modelId="{E0A1C2C6-F054-9540-A2EF-1B5986804F29}">
      <dgm:prSet/>
      <dgm:spPr/>
      <dgm:t>
        <a:bodyPr/>
        <a:lstStyle/>
        <a:p>
          <a:pPr rtl="0"/>
          <a:r>
            <a:rPr lang="en-GB">
              <a:latin typeface="Tw Cen MT" panose="020B0502020104020203"/>
            </a:rPr>
            <a:t>Recommendations &amp; Conclusion</a:t>
          </a:r>
          <a:endParaRPr lang="en-GB"/>
        </a:p>
      </dgm:t>
    </dgm:pt>
    <dgm:pt modelId="{4EE8E2B5-4DBB-0B42-A59E-B4E1CF0D2913}" type="parTrans" cxnId="{0928416B-AD3F-DB45-91C2-E462DE962442}">
      <dgm:prSet/>
      <dgm:spPr/>
      <dgm:t>
        <a:bodyPr/>
        <a:lstStyle/>
        <a:p>
          <a:endParaRPr lang="en-GB"/>
        </a:p>
      </dgm:t>
    </dgm:pt>
    <dgm:pt modelId="{0AEAF377-32AC-4E43-9665-A71F6DB8CA77}" type="sibTrans" cxnId="{0928416B-AD3F-DB45-91C2-E462DE962442}">
      <dgm:prSet/>
      <dgm:spPr/>
      <dgm:t>
        <a:bodyPr/>
        <a:lstStyle/>
        <a:p>
          <a:endParaRPr lang="en-GB"/>
        </a:p>
      </dgm:t>
    </dgm:pt>
    <dgm:pt modelId="{12C66B46-7928-4508-9425-B2AE39015858}">
      <dgm:prSet phldr="0"/>
      <dgm:spPr/>
      <dgm:t>
        <a:bodyPr/>
        <a:lstStyle/>
        <a:p>
          <a:pPr rtl="0"/>
          <a:r>
            <a:rPr lang="en-US">
              <a:solidFill>
                <a:schemeClr val="tx1"/>
              </a:solidFill>
            </a:rPr>
            <a:t>Our Team</a:t>
          </a:r>
          <a:endParaRPr lang="en-US">
            <a:solidFill>
              <a:schemeClr val="tx1"/>
            </a:solidFill>
            <a:latin typeface="Tw Cen MT" panose="020B0502020104020203"/>
          </a:endParaRPr>
        </a:p>
      </dgm:t>
    </dgm:pt>
    <dgm:pt modelId="{8EEB2EDF-83C5-4B03-9DF1-59FB960B9CEC}" type="parTrans" cxnId="{C381DD95-0C60-884C-97C3-17DB4BCBE369}">
      <dgm:prSet/>
      <dgm:spPr/>
    </dgm:pt>
    <dgm:pt modelId="{39D583A4-2002-4D66-A220-C99C1736B6C1}" type="sibTrans" cxnId="{C381DD95-0C60-884C-97C3-17DB4BCBE369}">
      <dgm:prSet/>
      <dgm:spPr/>
    </dgm:pt>
    <dgm:pt modelId="{DC3438F5-3808-0F4D-8A1F-EEFBC633243A}">
      <dgm:prSet/>
      <dgm:spPr/>
      <dgm:t>
        <a:bodyPr/>
        <a:lstStyle/>
        <a:p>
          <a:r>
            <a:rPr lang="en-US"/>
            <a:t>Supervised Learning</a:t>
          </a:r>
        </a:p>
      </dgm:t>
    </dgm:pt>
    <dgm:pt modelId="{16ECB580-0A0F-394A-96C4-B36523DED06D}" type="parTrans" cxnId="{EDF40FC4-9E7B-B841-B46D-1731FB36E444}">
      <dgm:prSet/>
      <dgm:spPr/>
    </dgm:pt>
    <dgm:pt modelId="{7E101C07-F8B6-9843-B35C-D6820AE62C9E}" type="sibTrans" cxnId="{EDF40FC4-9E7B-B841-B46D-1731FB36E444}">
      <dgm:prSet/>
      <dgm:spPr/>
    </dgm:pt>
    <dgm:pt modelId="{E713F0B8-8CB1-2C41-A857-E0E5E2881B69}" type="pres">
      <dgm:prSet presAssocID="{DC651A86-5A0D-4335-A634-54B32AC38373}" presName="vert0" presStyleCnt="0">
        <dgm:presLayoutVars>
          <dgm:dir/>
          <dgm:animOne val="branch"/>
          <dgm:animLvl val="lvl"/>
        </dgm:presLayoutVars>
      </dgm:prSet>
      <dgm:spPr/>
    </dgm:pt>
    <dgm:pt modelId="{55E03A1A-394E-48FB-9EED-B752F156F73B}" type="pres">
      <dgm:prSet presAssocID="{12C66B46-7928-4508-9425-B2AE39015858}" presName="thickLine" presStyleLbl="alignNode1" presStyleIdx="0" presStyleCnt="6"/>
      <dgm:spPr/>
    </dgm:pt>
    <dgm:pt modelId="{FAE6CA5F-899A-4E44-BD41-CA98F63C958E}" type="pres">
      <dgm:prSet presAssocID="{12C66B46-7928-4508-9425-B2AE39015858}" presName="horz1" presStyleCnt="0"/>
      <dgm:spPr/>
    </dgm:pt>
    <dgm:pt modelId="{74F7890C-BA15-4F4D-A31E-B3D5BBD218DD}" type="pres">
      <dgm:prSet presAssocID="{12C66B46-7928-4508-9425-B2AE39015858}" presName="tx1" presStyleLbl="revTx" presStyleIdx="0" presStyleCnt="6"/>
      <dgm:spPr/>
    </dgm:pt>
    <dgm:pt modelId="{67E134C7-025A-4977-BE57-E26F8EE9AA61}" type="pres">
      <dgm:prSet presAssocID="{12C66B46-7928-4508-9425-B2AE39015858}" presName="vert1" presStyleCnt="0"/>
      <dgm:spPr/>
    </dgm:pt>
    <dgm:pt modelId="{DC9BC68D-2FD4-AB47-A3C0-EC2DF91FB05C}" type="pres">
      <dgm:prSet presAssocID="{D0676E0B-9733-4BD6-9BEE-FC01232BF564}" presName="thickLine" presStyleLbl="alignNode1" presStyleIdx="1" presStyleCnt="6"/>
      <dgm:spPr/>
    </dgm:pt>
    <dgm:pt modelId="{00975DDF-FB6F-684E-9E50-66F324A407F5}" type="pres">
      <dgm:prSet presAssocID="{D0676E0B-9733-4BD6-9BEE-FC01232BF564}" presName="horz1" presStyleCnt="0"/>
      <dgm:spPr/>
    </dgm:pt>
    <dgm:pt modelId="{6728F486-55A5-CA4B-988E-8FD755E88DA6}" type="pres">
      <dgm:prSet presAssocID="{D0676E0B-9733-4BD6-9BEE-FC01232BF564}" presName="tx1" presStyleLbl="revTx" presStyleIdx="1" presStyleCnt="6"/>
      <dgm:spPr/>
    </dgm:pt>
    <dgm:pt modelId="{D1454FDF-9208-7E46-B17B-5C0AA64E1CE1}" type="pres">
      <dgm:prSet presAssocID="{D0676E0B-9733-4BD6-9BEE-FC01232BF564}" presName="vert1" presStyleCnt="0"/>
      <dgm:spPr/>
    </dgm:pt>
    <dgm:pt modelId="{39B88094-0C95-6A46-8FDD-7E1FCC8C50CC}" type="pres">
      <dgm:prSet presAssocID="{2FC1C603-73F3-4929-A95A-0B3975E3DDB5}" presName="thickLine" presStyleLbl="alignNode1" presStyleIdx="2" presStyleCnt="6"/>
      <dgm:spPr/>
    </dgm:pt>
    <dgm:pt modelId="{B8C461A8-CCD1-E344-AD13-EABEBCC9C695}" type="pres">
      <dgm:prSet presAssocID="{2FC1C603-73F3-4929-A95A-0B3975E3DDB5}" presName="horz1" presStyleCnt="0"/>
      <dgm:spPr/>
    </dgm:pt>
    <dgm:pt modelId="{8558EF3D-128B-D141-AC5A-BB76D2F0840E}" type="pres">
      <dgm:prSet presAssocID="{2FC1C603-73F3-4929-A95A-0B3975E3DDB5}" presName="tx1" presStyleLbl="revTx" presStyleIdx="2" presStyleCnt="6"/>
      <dgm:spPr/>
    </dgm:pt>
    <dgm:pt modelId="{48648C30-43F9-BD48-9C7A-644754835324}" type="pres">
      <dgm:prSet presAssocID="{2FC1C603-73F3-4929-A95A-0B3975E3DDB5}" presName="vert1" presStyleCnt="0"/>
      <dgm:spPr/>
    </dgm:pt>
    <dgm:pt modelId="{F8D92218-60BD-AE46-81D0-4DA8BBA800F4}" type="pres">
      <dgm:prSet presAssocID="{31F18524-B7A8-412F-93B3-F9A81C4A6746}" presName="thickLine" presStyleLbl="alignNode1" presStyleIdx="3" presStyleCnt="6"/>
      <dgm:spPr/>
    </dgm:pt>
    <dgm:pt modelId="{D152716C-E780-A94D-BD5D-3791967A96D3}" type="pres">
      <dgm:prSet presAssocID="{31F18524-B7A8-412F-93B3-F9A81C4A6746}" presName="horz1" presStyleCnt="0"/>
      <dgm:spPr/>
    </dgm:pt>
    <dgm:pt modelId="{307C4B1A-1940-D843-A2D7-075360A1E88F}" type="pres">
      <dgm:prSet presAssocID="{31F18524-B7A8-412F-93B3-F9A81C4A6746}" presName="tx1" presStyleLbl="revTx" presStyleIdx="3" presStyleCnt="6"/>
      <dgm:spPr/>
    </dgm:pt>
    <dgm:pt modelId="{FDA2EB79-AC82-F944-B292-38389CFF5F36}" type="pres">
      <dgm:prSet presAssocID="{31F18524-B7A8-412F-93B3-F9A81C4A6746}" presName="vert1" presStyleCnt="0"/>
      <dgm:spPr/>
    </dgm:pt>
    <dgm:pt modelId="{9B736513-9D36-944C-9349-2D9D09A5F914}" type="pres">
      <dgm:prSet presAssocID="{DC3438F5-3808-0F4D-8A1F-EEFBC633243A}" presName="thickLine" presStyleLbl="alignNode1" presStyleIdx="4" presStyleCnt="6"/>
      <dgm:spPr/>
    </dgm:pt>
    <dgm:pt modelId="{41EB9D53-70C4-284A-BEB3-AC73495E5E16}" type="pres">
      <dgm:prSet presAssocID="{DC3438F5-3808-0F4D-8A1F-EEFBC633243A}" presName="horz1" presStyleCnt="0"/>
      <dgm:spPr/>
    </dgm:pt>
    <dgm:pt modelId="{96681235-5A7B-8940-8DBA-AB570D622B09}" type="pres">
      <dgm:prSet presAssocID="{DC3438F5-3808-0F4D-8A1F-EEFBC633243A}" presName="tx1" presStyleLbl="revTx" presStyleIdx="4" presStyleCnt="6"/>
      <dgm:spPr/>
    </dgm:pt>
    <dgm:pt modelId="{2A7A8B88-694C-6B4A-984B-5DBB6D96530B}" type="pres">
      <dgm:prSet presAssocID="{DC3438F5-3808-0F4D-8A1F-EEFBC633243A}" presName="vert1" presStyleCnt="0"/>
      <dgm:spPr/>
    </dgm:pt>
    <dgm:pt modelId="{B87B7F1F-22DC-9A43-9E4C-1D1CEBAB2DD1}" type="pres">
      <dgm:prSet presAssocID="{E0A1C2C6-F054-9540-A2EF-1B5986804F29}" presName="thickLine" presStyleLbl="alignNode1" presStyleIdx="5" presStyleCnt="6"/>
      <dgm:spPr/>
    </dgm:pt>
    <dgm:pt modelId="{C543ACBC-1485-4E48-AF29-7BB0094C173A}" type="pres">
      <dgm:prSet presAssocID="{E0A1C2C6-F054-9540-A2EF-1B5986804F29}" presName="horz1" presStyleCnt="0"/>
      <dgm:spPr/>
    </dgm:pt>
    <dgm:pt modelId="{64B92E2B-3108-244B-88D6-8BE337A666C4}" type="pres">
      <dgm:prSet presAssocID="{E0A1C2C6-F054-9540-A2EF-1B5986804F29}" presName="tx1" presStyleLbl="revTx" presStyleIdx="5" presStyleCnt="6"/>
      <dgm:spPr/>
    </dgm:pt>
    <dgm:pt modelId="{E2E0EFC1-F8E8-554D-A078-69033E9D12BF}" type="pres">
      <dgm:prSet presAssocID="{E0A1C2C6-F054-9540-A2EF-1B5986804F29}" presName="vert1" presStyleCnt="0"/>
      <dgm:spPr/>
    </dgm:pt>
  </dgm:ptLst>
  <dgm:cxnLst>
    <dgm:cxn modelId="{EEDCF706-E36E-8D45-AF90-19ACEE356EB2}" type="presOf" srcId="{12C66B46-7928-4508-9425-B2AE39015858}" destId="{74F7890C-BA15-4F4D-A31E-B3D5BBD218DD}" srcOrd="0" destOrd="0" presId="urn:microsoft.com/office/officeart/2008/layout/LinedList"/>
    <dgm:cxn modelId="{5C57B10E-2D63-F94C-B335-FE2956278869}" type="presOf" srcId="{DC651A86-5A0D-4335-A634-54B32AC38373}" destId="{E713F0B8-8CB1-2C41-A857-E0E5E2881B69}" srcOrd="0" destOrd="0" presId="urn:microsoft.com/office/officeart/2008/layout/LinedList"/>
    <dgm:cxn modelId="{13F2973D-79E0-4F40-8BD6-7D5303FC0939}" srcId="{DC651A86-5A0D-4335-A634-54B32AC38373}" destId="{D0676E0B-9733-4BD6-9BEE-FC01232BF564}" srcOrd="1" destOrd="0" parTransId="{0BC848BB-7905-4FDF-BC43-603DF5504734}" sibTransId="{D8DBAECA-92A0-47AB-82C6-03A2D8AA39C8}"/>
    <dgm:cxn modelId="{71AFA856-E4E7-498C-A48D-717EF34DB198}" srcId="{DC651A86-5A0D-4335-A634-54B32AC38373}" destId="{2FC1C603-73F3-4929-A95A-0B3975E3DDB5}" srcOrd="2" destOrd="0" parTransId="{F84E7EB4-2D05-4D8B-86A7-07421435A523}" sibTransId="{F276FB7B-CED8-4083-BC31-2B503EC7D700}"/>
    <dgm:cxn modelId="{0928416B-AD3F-DB45-91C2-E462DE962442}" srcId="{DC651A86-5A0D-4335-A634-54B32AC38373}" destId="{E0A1C2C6-F054-9540-A2EF-1B5986804F29}" srcOrd="5" destOrd="0" parTransId="{4EE8E2B5-4DBB-0B42-A59E-B4E1CF0D2913}" sibTransId="{0AEAF377-32AC-4E43-9665-A71F6DB8CA77}"/>
    <dgm:cxn modelId="{CAF71F76-1189-3646-AE4F-7C6EFEF5DF15}" type="presOf" srcId="{2FC1C603-73F3-4929-A95A-0B3975E3DDB5}" destId="{8558EF3D-128B-D141-AC5A-BB76D2F0840E}" srcOrd="0" destOrd="0" presId="urn:microsoft.com/office/officeart/2008/layout/LinedList"/>
    <dgm:cxn modelId="{493FFA8F-1CCC-7044-905D-F3B6153BE483}" type="presOf" srcId="{E0A1C2C6-F054-9540-A2EF-1B5986804F29}" destId="{64B92E2B-3108-244B-88D6-8BE337A666C4}" srcOrd="0" destOrd="0" presId="urn:microsoft.com/office/officeart/2008/layout/LinedList"/>
    <dgm:cxn modelId="{C381DD95-0C60-884C-97C3-17DB4BCBE369}" srcId="{DC651A86-5A0D-4335-A634-54B32AC38373}" destId="{12C66B46-7928-4508-9425-B2AE39015858}" srcOrd="0" destOrd="0" parTransId="{8EEB2EDF-83C5-4B03-9DF1-59FB960B9CEC}" sibTransId="{39D583A4-2002-4D66-A220-C99C1736B6C1}"/>
    <dgm:cxn modelId="{668807B2-8850-F845-8DF9-16C00EA0D2E0}" type="presOf" srcId="{DC3438F5-3808-0F4D-8A1F-EEFBC633243A}" destId="{96681235-5A7B-8940-8DBA-AB570D622B09}" srcOrd="0" destOrd="0" presId="urn:microsoft.com/office/officeart/2008/layout/LinedList"/>
    <dgm:cxn modelId="{EDF40FC4-9E7B-B841-B46D-1731FB36E444}" srcId="{DC651A86-5A0D-4335-A634-54B32AC38373}" destId="{DC3438F5-3808-0F4D-8A1F-EEFBC633243A}" srcOrd="4" destOrd="0" parTransId="{16ECB580-0A0F-394A-96C4-B36523DED06D}" sibTransId="{7E101C07-F8B6-9843-B35C-D6820AE62C9E}"/>
    <dgm:cxn modelId="{B97444CA-0D9D-4F59-9ABF-D297947399E6}" srcId="{DC651A86-5A0D-4335-A634-54B32AC38373}" destId="{31F18524-B7A8-412F-93B3-F9A81C4A6746}" srcOrd="3" destOrd="0" parTransId="{601F7936-37CA-461D-9BCE-D70338C4FA3B}" sibTransId="{AA5B1E33-5D66-44D7-80DF-3BB8505A7B5A}"/>
    <dgm:cxn modelId="{94EEDFCF-41CA-074A-A13B-8A4FB4395CC9}" type="presOf" srcId="{D0676E0B-9733-4BD6-9BEE-FC01232BF564}" destId="{6728F486-55A5-CA4B-988E-8FD755E88DA6}" srcOrd="0" destOrd="0" presId="urn:microsoft.com/office/officeart/2008/layout/LinedList"/>
    <dgm:cxn modelId="{D6B65BF3-60CF-3C4B-A39A-0A85B025A369}" type="presOf" srcId="{31F18524-B7A8-412F-93B3-F9A81C4A6746}" destId="{307C4B1A-1940-D843-A2D7-075360A1E88F}" srcOrd="0" destOrd="0" presId="urn:microsoft.com/office/officeart/2008/layout/LinedList"/>
    <dgm:cxn modelId="{0706B5A2-D0C9-4241-BCA2-D625CFA8481E}" type="presParOf" srcId="{E713F0B8-8CB1-2C41-A857-E0E5E2881B69}" destId="{55E03A1A-394E-48FB-9EED-B752F156F73B}" srcOrd="0" destOrd="0" presId="urn:microsoft.com/office/officeart/2008/layout/LinedList"/>
    <dgm:cxn modelId="{0CB8A097-010A-0F48-B950-DDDECD1DC379}" type="presParOf" srcId="{E713F0B8-8CB1-2C41-A857-E0E5E2881B69}" destId="{FAE6CA5F-899A-4E44-BD41-CA98F63C958E}" srcOrd="1" destOrd="0" presId="urn:microsoft.com/office/officeart/2008/layout/LinedList"/>
    <dgm:cxn modelId="{25712554-CAE8-2449-9709-690EB94ACC23}" type="presParOf" srcId="{FAE6CA5F-899A-4E44-BD41-CA98F63C958E}" destId="{74F7890C-BA15-4F4D-A31E-B3D5BBD218DD}" srcOrd="0" destOrd="0" presId="urn:microsoft.com/office/officeart/2008/layout/LinedList"/>
    <dgm:cxn modelId="{41AC35C7-4413-E644-B153-53C618638B0A}" type="presParOf" srcId="{FAE6CA5F-899A-4E44-BD41-CA98F63C958E}" destId="{67E134C7-025A-4977-BE57-E26F8EE9AA61}" srcOrd="1" destOrd="0" presId="urn:microsoft.com/office/officeart/2008/layout/LinedList"/>
    <dgm:cxn modelId="{E8A4EC74-1537-1C41-A4FC-0510B52D246A}" type="presParOf" srcId="{E713F0B8-8CB1-2C41-A857-E0E5E2881B69}" destId="{DC9BC68D-2FD4-AB47-A3C0-EC2DF91FB05C}" srcOrd="2" destOrd="0" presId="urn:microsoft.com/office/officeart/2008/layout/LinedList"/>
    <dgm:cxn modelId="{3D8C08DA-B5A9-E648-9513-83F322F87F39}" type="presParOf" srcId="{E713F0B8-8CB1-2C41-A857-E0E5E2881B69}" destId="{00975DDF-FB6F-684E-9E50-66F324A407F5}" srcOrd="3" destOrd="0" presId="urn:microsoft.com/office/officeart/2008/layout/LinedList"/>
    <dgm:cxn modelId="{684C9E31-2C23-274F-BBDF-A1088A19070A}" type="presParOf" srcId="{00975DDF-FB6F-684E-9E50-66F324A407F5}" destId="{6728F486-55A5-CA4B-988E-8FD755E88DA6}" srcOrd="0" destOrd="0" presId="urn:microsoft.com/office/officeart/2008/layout/LinedList"/>
    <dgm:cxn modelId="{B79A57FF-C862-E148-9427-A57EB39A8012}" type="presParOf" srcId="{00975DDF-FB6F-684E-9E50-66F324A407F5}" destId="{D1454FDF-9208-7E46-B17B-5C0AA64E1CE1}" srcOrd="1" destOrd="0" presId="urn:microsoft.com/office/officeart/2008/layout/LinedList"/>
    <dgm:cxn modelId="{F8296D38-00D6-234A-87F1-28DD72274A0E}" type="presParOf" srcId="{E713F0B8-8CB1-2C41-A857-E0E5E2881B69}" destId="{39B88094-0C95-6A46-8FDD-7E1FCC8C50CC}" srcOrd="4" destOrd="0" presId="urn:microsoft.com/office/officeart/2008/layout/LinedList"/>
    <dgm:cxn modelId="{FD3FF2D0-6C53-A148-BE89-F642A776F781}" type="presParOf" srcId="{E713F0B8-8CB1-2C41-A857-E0E5E2881B69}" destId="{B8C461A8-CCD1-E344-AD13-EABEBCC9C695}" srcOrd="5" destOrd="0" presId="urn:microsoft.com/office/officeart/2008/layout/LinedList"/>
    <dgm:cxn modelId="{9A264AD5-AC45-0142-9D12-FAA20615330A}" type="presParOf" srcId="{B8C461A8-CCD1-E344-AD13-EABEBCC9C695}" destId="{8558EF3D-128B-D141-AC5A-BB76D2F0840E}" srcOrd="0" destOrd="0" presId="urn:microsoft.com/office/officeart/2008/layout/LinedList"/>
    <dgm:cxn modelId="{9539BE4D-69F6-8144-BF8B-657180508A84}" type="presParOf" srcId="{B8C461A8-CCD1-E344-AD13-EABEBCC9C695}" destId="{48648C30-43F9-BD48-9C7A-644754835324}" srcOrd="1" destOrd="0" presId="urn:microsoft.com/office/officeart/2008/layout/LinedList"/>
    <dgm:cxn modelId="{142F48FF-894D-B642-AD72-BC77EDAC860E}" type="presParOf" srcId="{E713F0B8-8CB1-2C41-A857-E0E5E2881B69}" destId="{F8D92218-60BD-AE46-81D0-4DA8BBA800F4}" srcOrd="6" destOrd="0" presId="urn:microsoft.com/office/officeart/2008/layout/LinedList"/>
    <dgm:cxn modelId="{7777D726-3C1C-E149-B14C-D6F81C0A74A0}" type="presParOf" srcId="{E713F0B8-8CB1-2C41-A857-E0E5E2881B69}" destId="{D152716C-E780-A94D-BD5D-3791967A96D3}" srcOrd="7" destOrd="0" presId="urn:microsoft.com/office/officeart/2008/layout/LinedList"/>
    <dgm:cxn modelId="{C5B7183C-7507-EB45-87DD-DF4D2EBC0055}" type="presParOf" srcId="{D152716C-E780-A94D-BD5D-3791967A96D3}" destId="{307C4B1A-1940-D843-A2D7-075360A1E88F}" srcOrd="0" destOrd="0" presId="urn:microsoft.com/office/officeart/2008/layout/LinedList"/>
    <dgm:cxn modelId="{71425F9D-91E6-3D44-96B3-95438EA49F79}" type="presParOf" srcId="{D152716C-E780-A94D-BD5D-3791967A96D3}" destId="{FDA2EB79-AC82-F944-B292-38389CFF5F36}" srcOrd="1" destOrd="0" presId="urn:microsoft.com/office/officeart/2008/layout/LinedList"/>
    <dgm:cxn modelId="{E9C12B8F-D0FA-3547-ABDF-AFDA8B0C1A8E}" type="presParOf" srcId="{E713F0B8-8CB1-2C41-A857-E0E5E2881B69}" destId="{9B736513-9D36-944C-9349-2D9D09A5F914}" srcOrd="8" destOrd="0" presId="urn:microsoft.com/office/officeart/2008/layout/LinedList"/>
    <dgm:cxn modelId="{17BBF542-E026-E34D-9C28-CA43341E7EE5}" type="presParOf" srcId="{E713F0B8-8CB1-2C41-A857-E0E5E2881B69}" destId="{41EB9D53-70C4-284A-BEB3-AC73495E5E16}" srcOrd="9" destOrd="0" presId="urn:microsoft.com/office/officeart/2008/layout/LinedList"/>
    <dgm:cxn modelId="{0B68C019-360D-3549-86AB-BB8172248099}" type="presParOf" srcId="{41EB9D53-70C4-284A-BEB3-AC73495E5E16}" destId="{96681235-5A7B-8940-8DBA-AB570D622B09}" srcOrd="0" destOrd="0" presId="urn:microsoft.com/office/officeart/2008/layout/LinedList"/>
    <dgm:cxn modelId="{432AEFB6-EA2C-E245-8E88-C5DF63FA4555}" type="presParOf" srcId="{41EB9D53-70C4-284A-BEB3-AC73495E5E16}" destId="{2A7A8B88-694C-6B4A-984B-5DBB6D96530B}" srcOrd="1" destOrd="0" presId="urn:microsoft.com/office/officeart/2008/layout/LinedList"/>
    <dgm:cxn modelId="{3EBBEE0E-7B31-C742-94C1-8E4F7F2E9AA9}" type="presParOf" srcId="{E713F0B8-8CB1-2C41-A857-E0E5E2881B69}" destId="{B87B7F1F-22DC-9A43-9E4C-1D1CEBAB2DD1}" srcOrd="10" destOrd="0" presId="urn:microsoft.com/office/officeart/2008/layout/LinedList"/>
    <dgm:cxn modelId="{82AAF562-007F-A746-BA89-F3516A45C2D9}" type="presParOf" srcId="{E713F0B8-8CB1-2C41-A857-E0E5E2881B69}" destId="{C543ACBC-1485-4E48-AF29-7BB0094C173A}" srcOrd="11" destOrd="0" presId="urn:microsoft.com/office/officeart/2008/layout/LinedList"/>
    <dgm:cxn modelId="{5562B60C-31D8-5A47-8BB4-D4AEFE1A0641}" type="presParOf" srcId="{C543ACBC-1485-4E48-AF29-7BB0094C173A}" destId="{64B92E2B-3108-244B-88D6-8BE337A666C4}" srcOrd="0" destOrd="0" presId="urn:microsoft.com/office/officeart/2008/layout/LinedList"/>
    <dgm:cxn modelId="{A49ACC8E-CB53-CA4F-8A87-744441C629FC}" type="presParOf" srcId="{C543ACBC-1485-4E48-AF29-7BB0094C173A}" destId="{E2E0EFC1-F8E8-554D-A078-69033E9D12B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134A83-65B9-415E-8F0B-CD8AA23BBCAC}" type="doc">
      <dgm:prSet loTypeId="urn:microsoft.com/office/officeart/2008/layout/LinedList" loCatId="list" qsTypeId="urn:microsoft.com/office/officeart/2005/8/quickstyle/simple4" qsCatId="simple" csTypeId="urn:microsoft.com/office/officeart/2005/8/colors/accent1_2" csCatId="accent1"/>
      <dgm:spPr/>
      <dgm:t>
        <a:bodyPr/>
        <a:lstStyle/>
        <a:p>
          <a:endParaRPr lang="en-US"/>
        </a:p>
      </dgm:t>
    </dgm:pt>
    <dgm:pt modelId="{1DD58EA1-DD8E-45E3-B186-C4D2D404E643}">
      <dgm:prSet/>
      <dgm:spPr/>
      <dgm:t>
        <a:bodyPr/>
        <a:lstStyle/>
        <a:p>
          <a:pPr rtl="0"/>
          <a:r>
            <a:rPr lang="en-US"/>
            <a:t>MISSING VALUES</a:t>
          </a:r>
          <a:r>
            <a:rPr lang="en-US">
              <a:latin typeface="Tw Cen MT" panose="020B0502020104020203"/>
            </a:rPr>
            <a:t>: There were very less missing values in the dataset. Some rows contained NA values which were deleted.</a:t>
          </a:r>
          <a:endParaRPr lang="en-US"/>
        </a:p>
      </dgm:t>
    </dgm:pt>
    <dgm:pt modelId="{2DEA30C6-1450-4515-A843-9A8C575EF71B}" type="parTrans" cxnId="{E0C9DE72-CCB6-4E9A-95F2-EF1E942C8889}">
      <dgm:prSet/>
      <dgm:spPr/>
      <dgm:t>
        <a:bodyPr/>
        <a:lstStyle/>
        <a:p>
          <a:endParaRPr lang="en-US"/>
        </a:p>
      </dgm:t>
    </dgm:pt>
    <dgm:pt modelId="{A5E53D27-F4D0-48D0-85E1-B1E93D88B977}" type="sibTrans" cxnId="{E0C9DE72-CCB6-4E9A-95F2-EF1E942C8889}">
      <dgm:prSet/>
      <dgm:spPr/>
      <dgm:t>
        <a:bodyPr/>
        <a:lstStyle/>
        <a:p>
          <a:endParaRPr lang="en-US"/>
        </a:p>
      </dgm:t>
    </dgm:pt>
    <dgm:pt modelId="{5776B618-7599-4035-A406-1C2BB2D37C65}">
      <dgm:prSet/>
      <dgm:spPr/>
      <dgm:t>
        <a:bodyPr/>
        <a:lstStyle/>
        <a:p>
          <a:r>
            <a:rPr lang="en-US"/>
            <a:t>FEATURE ENGINEERING:</a:t>
          </a:r>
        </a:p>
      </dgm:t>
    </dgm:pt>
    <dgm:pt modelId="{325AD035-9567-4735-94A6-7379E5242BC4}" type="parTrans" cxnId="{42933CBB-877A-4005-AFD3-3B1ED3E349ED}">
      <dgm:prSet/>
      <dgm:spPr/>
      <dgm:t>
        <a:bodyPr/>
        <a:lstStyle/>
        <a:p>
          <a:endParaRPr lang="en-US"/>
        </a:p>
      </dgm:t>
    </dgm:pt>
    <dgm:pt modelId="{8CBA2E2E-FD2A-4EE7-875D-6D9D2D898111}" type="sibTrans" cxnId="{42933CBB-877A-4005-AFD3-3B1ED3E349ED}">
      <dgm:prSet/>
      <dgm:spPr/>
      <dgm:t>
        <a:bodyPr/>
        <a:lstStyle/>
        <a:p>
          <a:endParaRPr lang="en-US"/>
        </a:p>
      </dgm:t>
    </dgm:pt>
    <dgm:pt modelId="{BA0CB447-56A9-4253-A961-6D357DEDDC7D}">
      <dgm:prSet/>
      <dgm:spPr/>
      <dgm:t>
        <a:bodyPr/>
        <a:lstStyle/>
        <a:p>
          <a:r>
            <a:rPr lang="en-US"/>
            <a:t>A) Age range</a:t>
          </a:r>
        </a:p>
      </dgm:t>
    </dgm:pt>
    <dgm:pt modelId="{DBE61703-B3DF-4F2A-9D54-0DA0F00201A5}" type="parTrans" cxnId="{1EF06EA1-C8B4-4F23-9144-0B6BC5FC67E6}">
      <dgm:prSet/>
      <dgm:spPr/>
      <dgm:t>
        <a:bodyPr/>
        <a:lstStyle/>
        <a:p>
          <a:endParaRPr lang="en-US"/>
        </a:p>
      </dgm:t>
    </dgm:pt>
    <dgm:pt modelId="{8328681E-06C7-49B1-8C80-0A216A64D40C}" type="sibTrans" cxnId="{1EF06EA1-C8B4-4F23-9144-0B6BC5FC67E6}">
      <dgm:prSet/>
      <dgm:spPr/>
      <dgm:t>
        <a:bodyPr/>
        <a:lstStyle/>
        <a:p>
          <a:endParaRPr lang="en-US"/>
        </a:p>
      </dgm:t>
    </dgm:pt>
    <dgm:pt modelId="{C9C6A9A8-6ED5-4247-B9B5-0003BEAC991F}">
      <dgm:prSet/>
      <dgm:spPr/>
      <dgm:t>
        <a:bodyPr/>
        <a:lstStyle/>
        <a:p>
          <a:r>
            <a:rPr lang="en-US"/>
            <a:t>B) County</a:t>
          </a:r>
        </a:p>
      </dgm:t>
    </dgm:pt>
    <dgm:pt modelId="{0DF4BBD0-13D0-4EA3-8DF4-37E3557B3DF5}" type="parTrans" cxnId="{72F1158F-2FA5-4C4D-99D7-0EC3903DAAB9}">
      <dgm:prSet/>
      <dgm:spPr/>
      <dgm:t>
        <a:bodyPr/>
        <a:lstStyle/>
        <a:p>
          <a:endParaRPr lang="en-US"/>
        </a:p>
      </dgm:t>
    </dgm:pt>
    <dgm:pt modelId="{E2BBE255-45B9-4728-9D5E-69130EDC0827}" type="sibTrans" cxnId="{72F1158F-2FA5-4C4D-99D7-0EC3903DAAB9}">
      <dgm:prSet/>
      <dgm:spPr/>
      <dgm:t>
        <a:bodyPr/>
        <a:lstStyle/>
        <a:p>
          <a:endParaRPr lang="en-US"/>
        </a:p>
      </dgm:t>
    </dgm:pt>
    <dgm:pt modelId="{2AFBB743-0B74-48AD-B9D0-94AF7BE21B22}">
      <dgm:prSet/>
      <dgm:spPr/>
      <dgm:t>
        <a:bodyPr/>
        <a:lstStyle/>
        <a:p>
          <a:r>
            <a:rPr lang="en-US"/>
            <a:t>C) Previous crime</a:t>
          </a:r>
        </a:p>
      </dgm:t>
    </dgm:pt>
    <dgm:pt modelId="{6B71C5FF-563D-4AFB-A61A-AB72F50F6F49}" type="parTrans" cxnId="{BC4D10CD-957D-4DA9-BEED-254183F6CE2D}">
      <dgm:prSet/>
      <dgm:spPr/>
      <dgm:t>
        <a:bodyPr/>
        <a:lstStyle/>
        <a:p>
          <a:endParaRPr lang="en-US"/>
        </a:p>
      </dgm:t>
    </dgm:pt>
    <dgm:pt modelId="{071E1754-C913-4B76-82ED-1821F3D96148}" type="sibTrans" cxnId="{BC4D10CD-957D-4DA9-BEED-254183F6CE2D}">
      <dgm:prSet/>
      <dgm:spPr/>
      <dgm:t>
        <a:bodyPr/>
        <a:lstStyle/>
        <a:p>
          <a:endParaRPr lang="en-US"/>
        </a:p>
      </dgm:t>
    </dgm:pt>
    <dgm:pt modelId="{B763B33B-96EA-B444-A797-31A95102D952}" type="pres">
      <dgm:prSet presAssocID="{60134A83-65B9-415E-8F0B-CD8AA23BBCAC}" presName="vert0" presStyleCnt="0">
        <dgm:presLayoutVars>
          <dgm:dir/>
          <dgm:animOne val="branch"/>
          <dgm:animLvl val="lvl"/>
        </dgm:presLayoutVars>
      </dgm:prSet>
      <dgm:spPr/>
    </dgm:pt>
    <dgm:pt modelId="{C1C77B9D-5E4F-5E4B-B876-295032C72612}" type="pres">
      <dgm:prSet presAssocID="{1DD58EA1-DD8E-45E3-B186-C4D2D404E643}" presName="thickLine" presStyleLbl="alignNode1" presStyleIdx="0" presStyleCnt="5"/>
      <dgm:spPr/>
    </dgm:pt>
    <dgm:pt modelId="{DC5AE8B3-510F-ED49-8FAC-7A3A0A8DA7C3}" type="pres">
      <dgm:prSet presAssocID="{1DD58EA1-DD8E-45E3-B186-C4D2D404E643}" presName="horz1" presStyleCnt="0"/>
      <dgm:spPr/>
    </dgm:pt>
    <dgm:pt modelId="{76029561-64C1-694E-8AC4-114DA660E130}" type="pres">
      <dgm:prSet presAssocID="{1DD58EA1-DD8E-45E3-B186-C4D2D404E643}" presName="tx1" presStyleLbl="revTx" presStyleIdx="0" presStyleCnt="5"/>
      <dgm:spPr/>
    </dgm:pt>
    <dgm:pt modelId="{836575B2-B1FE-9041-9B1D-4FE356825CC0}" type="pres">
      <dgm:prSet presAssocID="{1DD58EA1-DD8E-45E3-B186-C4D2D404E643}" presName="vert1" presStyleCnt="0"/>
      <dgm:spPr/>
    </dgm:pt>
    <dgm:pt modelId="{14B5B33C-71A4-D74C-9A05-2EF47679DB41}" type="pres">
      <dgm:prSet presAssocID="{5776B618-7599-4035-A406-1C2BB2D37C65}" presName="thickLine" presStyleLbl="alignNode1" presStyleIdx="1" presStyleCnt="5"/>
      <dgm:spPr/>
    </dgm:pt>
    <dgm:pt modelId="{0D3F0AE6-6D8C-5544-9E6A-B695532B23D3}" type="pres">
      <dgm:prSet presAssocID="{5776B618-7599-4035-A406-1C2BB2D37C65}" presName="horz1" presStyleCnt="0"/>
      <dgm:spPr/>
    </dgm:pt>
    <dgm:pt modelId="{23BE2826-A3F6-6749-828B-6E3D1309B43F}" type="pres">
      <dgm:prSet presAssocID="{5776B618-7599-4035-A406-1C2BB2D37C65}" presName="tx1" presStyleLbl="revTx" presStyleIdx="1" presStyleCnt="5"/>
      <dgm:spPr/>
    </dgm:pt>
    <dgm:pt modelId="{8B663068-39E0-0E47-AC01-F00C8EA2AC11}" type="pres">
      <dgm:prSet presAssocID="{5776B618-7599-4035-A406-1C2BB2D37C65}" presName="vert1" presStyleCnt="0"/>
      <dgm:spPr/>
    </dgm:pt>
    <dgm:pt modelId="{74FC0C15-4233-374D-9B16-680F971751E4}" type="pres">
      <dgm:prSet presAssocID="{BA0CB447-56A9-4253-A961-6D357DEDDC7D}" presName="thickLine" presStyleLbl="alignNode1" presStyleIdx="2" presStyleCnt="5"/>
      <dgm:spPr/>
    </dgm:pt>
    <dgm:pt modelId="{7FDA27BB-0608-A343-A589-E8990240F0DB}" type="pres">
      <dgm:prSet presAssocID="{BA0CB447-56A9-4253-A961-6D357DEDDC7D}" presName="horz1" presStyleCnt="0"/>
      <dgm:spPr/>
    </dgm:pt>
    <dgm:pt modelId="{52FB312B-78CE-014A-B88A-30A6DC19E2F7}" type="pres">
      <dgm:prSet presAssocID="{BA0CB447-56A9-4253-A961-6D357DEDDC7D}" presName="tx1" presStyleLbl="revTx" presStyleIdx="2" presStyleCnt="5"/>
      <dgm:spPr/>
    </dgm:pt>
    <dgm:pt modelId="{C73A5E17-C4F5-D847-8091-262FF016502F}" type="pres">
      <dgm:prSet presAssocID="{BA0CB447-56A9-4253-A961-6D357DEDDC7D}" presName="vert1" presStyleCnt="0"/>
      <dgm:spPr/>
    </dgm:pt>
    <dgm:pt modelId="{4D3D3DA1-5EA1-0A4E-B29D-B1C17BABE0F6}" type="pres">
      <dgm:prSet presAssocID="{C9C6A9A8-6ED5-4247-B9B5-0003BEAC991F}" presName="thickLine" presStyleLbl="alignNode1" presStyleIdx="3" presStyleCnt="5"/>
      <dgm:spPr/>
    </dgm:pt>
    <dgm:pt modelId="{A129EAC9-41CB-8C4A-B149-EB7AB00D5F93}" type="pres">
      <dgm:prSet presAssocID="{C9C6A9A8-6ED5-4247-B9B5-0003BEAC991F}" presName="horz1" presStyleCnt="0"/>
      <dgm:spPr/>
    </dgm:pt>
    <dgm:pt modelId="{A0867B6C-E5D0-BD4F-9CDC-D79EE008BE6A}" type="pres">
      <dgm:prSet presAssocID="{C9C6A9A8-6ED5-4247-B9B5-0003BEAC991F}" presName="tx1" presStyleLbl="revTx" presStyleIdx="3" presStyleCnt="5"/>
      <dgm:spPr/>
    </dgm:pt>
    <dgm:pt modelId="{57481FC8-E1AF-6C4B-BDF6-D988DD5012EE}" type="pres">
      <dgm:prSet presAssocID="{C9C6A9A8-6ED5-4247-B9B5-0003BEAC991F}" presName="vert1" presStyleCnt="0"/>
      <dgm:spPr/>
    </dgm:pt>
    <dgm:pt modelId="{780FB131-7A72-FD40-9D1D-28A9C2F4ABF7}" type="pres">
      <dgm:prSet presAssocID="{2AFBB743-0B74-48AD-B9D0-94AF7BE21B22}" presName="thickLine" presStyleLbl="alignNode1" presStyleIdx="4" presStyleCnt="5"/>
      <dgm:spPr/>
    </dgm:pt>
    <dgm:pt modelId="{877475DE-FA21-174B-8ADB-51703B9DE14E}" type="pres">
      <dgm:prSet presAssocID="{2AFBB743-0B74-48AD-B9D0-94AF7BE21B22}" presName="horz1" presStyleCnt="0"/>
      <dgm:spPr/>
    </dgm:pt>
    <dgm:pt modelId="{1DF92664-56A4-E947-8EC6-F9B7FA04AEE7}" type="pres">
      <dgm:prSet presAssocID="{2AFBB743-0B74-48AD-B9D0-94AF7BE21B22}" presName="tx1" presStyleLbl="revTx" presStyleIdx="4" presStyleCnt="5"/>
      <dgm:spPr/>
    </dgm:pt>
    <dgm:pt modelId="{5A2CAE17-CA23-404C-BBA4-0821FF7C1F61}" type="pres">
      <dgm:prSet presAssocID="{2AFBB743-0B74-48AD-B9D0-94AF7BE21B22}" presName="vert1" presStyleCnt="0"/>
      <dgm:spPr/>
    </dgm:pt>
  </dgm:ptLst>
  <dgm:cxnLst>
    <dgm:cxn modelId="{AB6DEF3C-9280-454E-9EAB-E0EA7B07A96B}" type="presOf" srcId="{1DD58EA1-DD8E-45E3-B186-C4D2D404E643}" destId="{76029561-64C1-694E-8AC4-114DA660E130}" srcOrd="0" destOrd="0" presId="urn:microsoft.com/office/officeart/2008/layout/LinedList"/>
    <dgm:cxn modelId="{FD57A671-2FBE-ED48-AD4B-BE75C4DC192F}" type="presOf" srcId="{C9C6A9A8-6ED5-4247-B9B5-0003BEAC991F}" destId="{A0867B6C-E5D0-BD4F-9CDC-D79EE008BE6A}" srcOrd="0" destOrd="0" presId="urn:microsoft.com/office/officeart/2008/layout/LinedList"/>
    <dgm:cxn modelId="{8C55C571-728E-2840-ABA2-841ED28A203D}" type="presOf" srcId="{BA0CB447-56A9-4253-A961-6D357DEDDC7D}" destId="{52FB312B-78CE-014A-B88A-30A6DC19E2F7}" srcOrd="0" destOrd="0" presId="urn:microsoft.com/office/officeart/2008/layout/LinedList"/>
    <dgm:cxn modelId="{E0C9DE72-CCB6-4E9A-95F2-EF1E942C8889}" srcId="{60134A83-65B9-415E-8F0B-CD8AA23BBCAC}" destId="{1DD58EA1-DD8E-45E3-B186-C4D2D404E643}" srcOrd="0" destOrd="0" parTransId="{2DEA30C6-1450-4515-A843-9A8C575EF71B}" sibTransId="{A5E53D27-F4D0-48D0-85E1-B1E93D88B977}"/>
    <dgm:cxn modelId="{72F1158F-2FA5-4C4D-99D7-0EC3903DAAB9}" srcId="{60134A83-65B9-415E-8F0B-CD8AA23BBCAC}" destId="{C9C6A9A8-6ED5-4247-B9B5-0003BEAC991F}" srcOrd="3" destOrd="0" parTransId="{0DF4BBD0-13D0-4EA3-8DF4-37E3557B3DF5}" sibTransId="{E2BBE255-45B9-4728-9D5E-69130EDC0827}"/>
    <dgm:cxn modelId="{1EF06EA1-C8B4-4F23-9144-0B6BC5FC67E6}" srcId="{60134A83-65B9-415E-8F0B-CD8AA23BBCAC}" destId="{BA0CB447-56A9-4253-A961-6D357DEDDC7D}" srcOrd="2" destOrd="0" parTransId="{DBE61703-B3DF-4F2A-9D54-0DA0F00201A5}" sibTransId="{8328681E-06C7-49B1-8C80-0A216A64D40C}"/>
    <dgm:cxn modelId="{A20A8DAB-572C-6F42-8D2E-618B32D4BB1C}" type="presOf" srcId="{5776B618-7599-4035-A406-1C2BB2D37C65}" destId="{23BE2826-A3F6-6749-828B-6E3D1309B43F}" srcOrd="0" destOrd="0" presId="urn:microsoft.com/office/officeart/2008/layout/LinedList"/>
    <dgm:cxn modelId="{42933CBB-877A-4005-AFD3-3B1ED3E349ED}" srcId="{60134A83-65B9-415E-8F0B-CD8AA23BBCAC}" destId="{5776B618-7599-4035-A406-1C2BB2D37C65}" srcOrd="1" destOrd="0" parTransId="{325AD035-9567-4735-94A6-7379E5242BC4}" sibTransId="{8CBA2E2E-FD2A-4EE7-875D-6D9D2D898111}"/>
    <dgm:cxn modelId="{94052DC1-C963-814C-BFC4-7284639000EE}" type="presOf" srcId="{60134A83-65B9-415E-8F0B-CD8AA23BBCAC}" destId="{B763B33B-96EA-B444-A797-31A95102D952}" srcOrd="0" destOrd="0" presId="urn:microsoft.com/office/officeart/2008/layout/LinedList"/>
    <dgm:cxn modelId="{BC4D10CD-957D-4DA9-BEED-254183F6CE2D}" srcId="{60134A83-65B9-415E-8F0B-CD8AA23BBCAC}" destId="{2AFBB743-0B74-48AD-B9D0-94AF7BE21B22}" srcOrd="4" destOrd="0" parTransId="{6B71C5FF-563D-4AFB-A61A-AB72F50F6F49}" sibTransId="{071E1754-C913-4B76-82ED-1821F3D96148}"/>
    <dgm:cxn modelId="{E0FFC8F9-63DC-D44A-9784-62F613624362}" type="presOf" srcId="{2AFBB743-0B74-48AD-B9D0-94AF7BE21B22}" destId="{1DF92664-56A4-E947-8EC6-F9B7FA04AEE7}" srcOrd="0" destOrd="0" presId="urn:microsoft.com/office/officeart/2008/layout/LinedList"/>
    <dgm:cxn modelId="{40B8791F-6432-1845-9D23-5050BD902996}" type="presParOf" srcId="{B763B33B-96EA-B444-A797-31A95102D952}" destId="{C1C77B9D-5E4F-5E4B-B876-295032C72612}" srcOrd="0" destOrd="0" presId="urn:microsoft.com/office/officeart/2008/layout/LinedList"/>
    <dgm:cxn modelId="{828FA7AF-BADE-9645-9C53-8E8E9FB88AB9}" type="presParOf" srcId="{B763B33B-96EA-B444-A797-31A95102D952}" destId="{DC5AE8B3-510F-ED49-8FAC-7A3A0A8DA7C3}" srcOrd="1" destOrd="0" presId="urn:microsoft.com/office/officeart/2008/layout/LinedList"/>
    <dgm:cxn modelId="{D65F7332-D5D4-6147-BFD3-9C7EFB796ABD}" type="presParOf" srcId="{DC5AE8B3-510F-ED49-8FAC-7A3A0A8DA7C3}" destId="{76029561-64C1-694E-8AC4-114DA660E130}" srcOrd="0" destOrd="0" presId="urn:microsoft.com/office/officeart/2008/layout/LinedList"/>
    <dgm:cxn modelId="{95BA3BF8-1413-DE48-B640-98F91C0C9BC5}" type="presParOf" srcId="{DC5AE8B3-510F-ED49-8FAC-7A3A0A8DA7C3}" destId="{836575B2-B1FE-9041-9B1D-4FE356825CC0}" srcOrd="1" destOrd="0" presId="urn:microsoft.com/office/officeart/2008/layout/LinedList"/>
    <dgm:cxn modelId="{F6138002-75B4-954E-9359-A99FEE85F536}" type="presParOf" srcId="{B763B33B-96EA-B444-A797-31A95102D952}" destId="{14B5B33C-71A4-D74C-9A05-2EF47679DB41}" srcOrd="2" destOrd="0" presId="urn:microsoft.com/office/officeart/2008/layout/LinedList"/>
    <dgm:cxn modelId="{4A026A53-4BAD-0C4F-A6B0-BE4A83664691}" type="presParOf" srcId="{B763B33B-96EA-B444-A797-31A95102D952}" destId="{0D3F0AE6-6D8C-5544-9E6A-B695532B23D3}" srcOrd="3" destOrd="0" presId="urn:microsoft.com/office/officeart/2008/layout/LinedList"/>
    <dgm:cxn modelId="{3C39D3F2-2B19-9748-BEFB-0B5DCC0562B6}" type="presParOf" srcId="{0D3F0AE6-6D8C-5544-9E6A-B695532B23D3}" destId="{23BE2826-A3F6-6749-828B-6E3D1309B43F}" srcOrd="0" destOrd="0" presId="urn:microsoft.com/office/officeart/2008/layout/LinedList"/>
    <dgm:cxn modelId="{A4B2FBE3-1E65-7F48-B7EB-AC5526793876}" type="presParOf" srcId="{0D3F0AE6-6D8C-5544-9E6A-B695532B23D3}" destId="{8B663068-39E0-0E47-AC01-F00C8EA2AC11}" srcOrd="1" destOrd="0" presId="urn:microsoft.com/office/officeart/2008/layout/LinedList"/>
    <dgm:cxn modelId="{0E7E6BCF-B1BA-E542-8F60-89443DE56A80}" type="presParOf" srcId="{B763B33B-96EA-B444-A797-31A95102D952}" destId="{74FC0C15-4233-374D-9B16-680F971751E4}" srcOrd="4" destOrd="0" presId="urn:microsoft.com/office/officeart/2008/layout/LinedList"/>
    <dgm:cxn modelId="{A0B04EAF-38D0-7A4C-B92C-6BEF856B7A71}" type="presParOf" srcId="{B763B33B-96EA-B444-A797-31A95102D952}" destId="{7FDA27BB-0608-A343-A589-E8990240F0DB}" srcOrd="5" destOrd="0" presId="urn:microsoft.com/office/officeart/2008/layout/LinedList"/>
    <dgm:cxn modelId="{87BA674C-3C14-7A49-A933-09245DEFA322}" type="presParOf" srcId="{7FDA27BB-0608-A343-A589-E8990240F0DB}" destId="{52FB312B-78CE-014A-B88A-30A6DC19E2F7}" srcOrd="0" destOrd="0" presId="urn:microsoft.com/office/officeart/2008/layout/LinedList"/>
    <dgm:cxn modelId="{62E1EEA1-82AC-2344-8DD0-38850390FC1E}" type="presParOf" srcId="{7FDA27BB-0608-A343-A589-E8990240F0DB}" destId="{C73A5E17-C4F5-D847-8091-262FF016502F}" srcOrd="1" destOrd="0" presId="urn:microsoft.com/office/officeart/2008/layout/LinedList"/>
    <dgm:cxn modelId="{D422D2F0-AA46-F845-8535-D918B039F7E0}" type="presParOf" srcId="{B763B33B-96EA-B444-A797-31A95102D952}" destId="{4D3D3DA1-5EA1-0A4E-B29D-B1C17BABE0F6}" srcOrd="6" destOrd="0" presId="urn:microsoft.com/office/officeart/2008/layout/LinedList"/>
    <dgm:cxn modelId="{584ADD8D-A783-D74E-ABD4-FBCE69FEC49B}" type="presParOf" srcId="{B763B33B-96EA-B444-A797-31A95102D952}" destId="{A129EAC9-41CB-8C4A-B149-EB7AB00D5F93}" srcOrd="7" destOrd="0" presId="urn:microsoft.com/office/officeart/2008/layout/LinedList"/>
    <dgm:cxn modelId="{C22D641D-B387-1F48-8D26-062E6986BEEC}" type="presParOf" srcId="{A129EAC9-41CB-8C4A-B149-EB7AB00D5F93}" destId="{A0867B6C-E5D0-BD4F-9CDC-D79EE008BE6A}" srcOrd="0" destOrd="0" presId="urn:microsoft.com/office/officeart/2008/layout/LinedList"/>
    <dgm:cxn modelId="{936EBAFE-DFC9-E747-9CEC-0B68219EA0AE}" type="presParOf" srcId="{A129EAC9-41CB-8C4A-B149-EB7AB00D5F93}" destId="{57481FC8-E1AF-6C4B-BDF6-D988DD5012EE}" srcOrd="1" destOrd="0" presId="urn:microsoft.com/office/officeart/2008/layout/LinedList"/>
    <dgm:cxn modelId="{BFCBFD85-4928-9845-9338-2441E0922FFC}" type="presParOf" srcId="{B763B33B-96EA-B444-A797-31A95102D952}" destId="{780FB131-7A72-FD40-9D1D-28A9C2F4ABF7}" srcOrd="8" destOrd="0" presId="urn:microsoft.com/office/officeart/2008/layout/LinedList"/>
    <dgm:cxn modelId="{7CAAE4B6-EFDE-814F-8A32-6EF505CA51F2}" type="presParOf" srcId="{B763B33B-96EA-B444-A797-31A95102D952}" destId="{877475DE-FA21-174B-8ADB-51703B9DE14E}" srcOrd="9" destOrd="0" presId="urn:microsoft.com/office/officeart/2008/layout/LinedList"/>
    <dgm:cxn modelId="{09173C44-A417-3A49-A468-341C74B86099}" type="presParOf" srcId="{877475DE-FA21-174B-8ADB-51703B9DE14E}" destId="{1DF92664-56A4-E947-8EC6-F9B7FA04AEE7}" srcOrd="0" destOrd="0" presId="urn:microsoft.com/office/officeart/2008/layout/LinedList"/>
    <dgm:cxn modelId="{B30AE429-7197-5D48-B8C0-A45C6CAD8379}" type="presParOf" srcId="{877475DE-FA21-174B-8ADB-51703B9DE14E}" destId="{5A2CAE17-CA23-404C-BBA4-0821FF7C1F6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E03A1A-394E-48FB-9EED-B752F156F73B}">
      <dsp:nvSpPr>
        <dsp:cNvPr id="0" name=""/>
        <dsp:cNvSpPr/>
      </dsp:nvSpPr>
      <dsp:spPr>
        <a:xfrm>
          <a:off x="0" y="2299"/>
          <a:ext cx="7012370" cy="0"/>
        </a:xfrm>
        <a:prstGeom prst="line">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74F7890C-BA15-4F4D-A31E-B3D5BBD218DD}">
      <dsp:nvSpPr>
        <dsp:cNvPr id="0" name=""/>
        <dsp:cNvSpPr/>
      </dsp:nvSpPr>
      <dsp:spPr>
        <a:xfrm>
          <a:off x="0" y="2299"/>
          <a:ext cx="7012370" cy="784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rtl="0">
            <a:lnSpc>
              <a:spcPct val="90000"/>
            </a:lnSpc>
            <a:spcBef>
              <a:spcPct val="0"/>
            </a:spcBef>
            <a:spcAft>
              <a:spcPct val="35000"/>
            </a:spcAft>
            <a:buNone/>
          </a:pPr>
          <a:r>
            <a:rPr lang="en-US" sz="3900" kern="1200">
              <a:solidFill>
                <a:schemeClr val="tx1"/>
              </a:solidFill>
            </a:rPr>
            <a:t>Our Team</a:t>
          </a:r>
          <a:endParaRPr lang="en-US" sz="3900" kern="1200">
            <a:solidFill>
              <a:schemeClr val="tx1"/>
            </a:solidFill>
            <a:latin typeface="Tw Cen MT" panose="020B0502020104020203"/>
          </a:endParaRPr>
        </a:p>
      </dsp:txBody>
      <dsp:txXfrm>
        <a:off x="0" y="2299"/>
        <a:ext cx="7012370" cy="784088"/>
      </dsp:txXfrm>
    </dsp:sp>
    <dsp:sp modelId="{DC9BC68D-2FD4-AB47-A3C0-EC2DF91FB05C}">
      <dsp:nvSpPr>
        <dsp:cNvPr id="0" name=""/>
        <dsp:cNvSpPr/>
      </dsp:nvSpPr>
      <dsp:spPr>
        <a:xfrm>
          <a:off x="0" y="786388"/>
          <a:ext cx="7012370" cy="0"/>
        </a:xfrm>
        <a:prstGeom prst="line">
          <a:avLst/>
        </a:prstGeom>
        <a:gradFill rotWithShape="0">
          <a:gsLst>
            <a:gs pos="0">
              <a:schemeClr val="accent5">
                <a:hueOff val="892131"/>
                <a:satOff val="-3948"/>
                <a:lumOff val="-3961"/>
                <a:alphaOff val="0"/>
                <a:tint val="98000"/>
                <a:lumMod val="110000"/>
              </a:schemeClr>
            </a:gs>
            <a:gs pos="84000">
              <a:schemeClr val="accent5">
                <a:hueOff val="892131"/>
                <a:satOff val="-3948"/>
                <a:lumOff val="-3961"/>
                <a:alphaOff val="0"/>
                <a:shade val="90000"/>
                <a:lumMod val="88000"/>
              </a:schemeClr>
            </a:gs>
          </a:gsLst>
          <a:lin ang="5400000" scaled="0"/>
        </a:gradFill>
        <a:ln w="12700" cap="rnd" cmpd="sng" algn="ctr">
          <a:solidFill>
            <a:schemeClr val="accent5">
              <a:hueOff val="892131"/>
              <a:satOff val="-3948"/>
              <a:lumOff val="-3961"/>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6728F486-55A5-CA4B-988E-8FD755E88DA6}">
      <dsp:nvSpPr>
        <dsp:cNvPr id="0" name=""/>
        <dsp:cNvSpPr/>
      </dsp:nvSpPr>
      <dsp:spPr>
        <a:xfrm>
          <a:off x="0" y="786388"/>
          <a:ext cx="7012370" cy="784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Introduction</a:t>
          </a:r>
        </a:p>
      </dsp:txBody>
      <dsp:txXfrm>
        <a:off x="0" y="786388"/>
        <a:ext cx="7012370" cy="784088"/>
      </dsp:txXfrm>
    </dsp:sp>
    <dsp:sp modelId="{39B88094-0C95-6A46-8FDD-7E1FCC8C50CC}">
      <dsp:nvSpPr>
        <dsp:cNvPr id="0" name=""/>
        <dsp:cNvSpPr/>
      </dsp:nvSpPr>
      <dsp:spPr>
        <a:xfrm>
          <a:off x="0" y="1570476"/>
          <a:ext cx="7012370" cy="0"/>
        </a:xfrm>
        <a:prstGeom prst="line">
          <a:avLst/>
        </a:prstGeom>
        <a:gradFill rotWithShape="0">
          <a:gsLst>
            <a:gs pos="0">
              <a:schemeClr val="accent5">
                <a:hueOff val="1784262"/>
                <a:satOff val="-7896"/>
                <a:lumOff val="-7922"/>
                <a:alphaOff val="0"/>
                <a:tint val="98000"/>
                <a:lumMod val="110000"/>
              </a:schemeClr>
            </a:gs>
            <a:gs pos="84000">
              <a:schemeClr val="accent5">
                <a:hueOff val="1784262"/>
                <a:satOff val="-7896"/>
                <a:lumOff val="-7922"/>
                <a:alphaOff val="0"/>
                <a:shade val="90000"/>
                <a:lumMod val="88000"/>
              </a:schemeClr>
            </a:gs>
          </a:gsLst>
          <a:lin ang="5400000" scaled="0"/>
        </a:gradFill>
        <a:ln w="12700" cap="rnd" cmpd="sng" algn="ctr">
          <a:solidFill>
            <a:schemeClr val="accent5">
              <a:hueOff val="1784262"/>
              <a:satOff val="-7896"/>
              <a:lumOff val="-7922"/>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8558EF3D-128B-D141-AC5A-BB76D2F0840E}">
      <dsp:nvSpPr>
        <dsp:cNvPr id="0" name=""/>
        <dsp:cNvSpPr/>
      </dsp:nvSpPr>
      <dsp:spPr>
        <a:xfrm>
          <a:off x="0" y="1570476"/>
          <a:ext cx="7012370" cy="784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Introduction to Dataset</a:t>
          </a:r>
        </a:p>
      </dsp:txBody>
      <dsp:txXfrm>
        <a:off x="0" y="1570476"/>
        <a:ext cx="7012370" cy="784088"/>
      </dsp:txXfrm>
    </dsp:sp>
    <dsp:sp modelId="{F8D92218-60BD-AE46-81D0-4DA8BBA800F4}">
      <dsp:nvSpPr>
        <dsp:cNvPr id="0" name=""/>
        <dsp:cNvSpPr/>
      </dsp:nvSpPr>
      <dsp:spPr>
        <a:xfrm>
          <a:off x="0" y="2354565"/>
          <a:ext cx="7012370" cy="0"/>
        </a:xfrm>
        <a:prstGeom prst="line">
          <a:avLst/>
        </a:prstGeom>
        <a:gradFill rotWithShape="0">
          <a:gsLst>
            <a:gs pos="0">
              <a:schemeClr val="accent5">
                <a:hueOff val="2676393"/>
                <a:satOff val="-11844"/>
                <a:lumOff val="-11882"/>
                <a:alphaOff val="0"/>
                <a:tint val="98000"/>
                <a:lumMod val="110000"/>
              </a:schemeClr>
            </a:gs>
            <a:gs pos="84000">
              <a:schemeClr val="accent5">
                <a:hueOff val="2676393"/>
                <a:satOff val="-11844"/>
                <a:lumOff val="-11882"/>
                <a:alphaOff val="0"/>
                <a:shade val="90000"/>
                <a:lumMod val="88000"/>
              </a:schemeClr>
            </a:gs>
          </a:gsLst>
          <a:lin ang="5400000" scaled="0"/>
        </a:gradFill>
        <a:ln w="12700" cap="rnd" cmpd="sng" algn="ctr">
          <a:solidFill>
            <a:schemeClr val="accent5">
              <a:hueOff val="2676393"/>
              <a:satOff val="-11844"/>
              <a:lumOff val="-11882"/>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07C4B1A-1940-D843-A2D7-075360A1E88F}">
      <dsp:nvSpPr>
        <dsp:cNvPr id="0" name=""/>
        <dsp:cNvSpPr/>
      </dsp:nvSpPr>
      <dsp:spPr>
        <a:xfrm>
          <a:off x="0" y="2354565"/>
          <a:ext cx="7012370" cy="784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Unsupervised Learning</a:t>
          </a:r>
        </a:p>
      </dsp:txBody>
      <dsp:txXfrm>
        <a:off x="0" y="2354565"/>
        <a:ext cx="7012370" cy="784088"/>
      </dsp:txXfrm>
    </dsp:sp>
    <dsp:sp modelId="{9B736513-9D36-944C-9349-2D9D09A5F914}">
      <dsp:nvSpPr>
        <dsp:cNvPr id="0" name=""/>
        <dsp:cNvSpPr/>
      </dsp:nvSpPr>
      <dsp:spPr>
        <a:xfrm>
          <a:off x="0" y="3138654"/>
          <a:ext cx="7012370" cy="0"/>
        </a:xfrm>
        <a:prstGeom prst="line">
          <a:avLst/>
        </a:prstGeom>
        <a:gradFill rotWithShape="0">
          <a:gsLst>
            <a:gs pos="0">
              <a:schemeClr val="accent5">
                <a:hueOff val="3568524"/>
                <a:satOff val="-15792"/>
                <a:lumOff val="-15843"/>
                <a:alphaOff val="0"/>
                <a:tint val="98000"/>
                <a:lumMod val="110000"/>
              </a:schemeClr>
            </a:gs>
            <a:gs pos="84000">
              <a:schemeClr val="accent5">
                <a:hueOff val="3568524"/>
                <a:satOff val="-15792"/>
                <a:lumOff val="-15843"/>
                <a:alphaOff val="0"/>
                <a:shade val="90000"/>
                <a:lumMod val="88000"/>
              </a:schemeClr>
            </a:gs>
          </a:gsLst>
          <a:lin ang="5400000" scaled="0"/>
        </a:gradFill>
        <a:ln w="12700" cap="rnd" cmpd="sng" algn="ctr">
          <a:solidFill>
            <a:schemeClr val="accent5">
              <a:hueOff val="3568524"/>
              <a:satOff val="-15792"/>
              <a:lumOff val="-15843"/>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96681235-5A7B-8940-8DBA-AB570D622B09}">
      <dsp:nvSpPr>
        <dsp:cNvPr id="0" name=""/>
        <dsp:cNvSpPr/>
      </dsp:nvSpPr>
      <dsp:spPr>
        <a:xfrm>
          <a:off x="0" y="3138654"/>
          <a:ext cx="7012370" cy="784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Supervised Learning</a:t>
          </a:r>
        </a:p>
      </dsp:txBody>
      <dsp:txXfrm>
        <a:off x="0" y="3138654"/>
        <a:ext cx="7012370" cy="784088"/>
      </dsp:txXfrm>
    </dsp:sp>
    <dsp:sp modelId="{B87B7F1F-22DC-9A43-9E4C-1D1CEBAB2DD1}">
      <dsp:nvSpPr>
        <dsp:cNvPr id="0" name=""/>
        <dsp:cNvSpPr/>
      </dsp:nvSpPr>
      <dsp:spPr>
        <a:xfrm>
          <a:off x="0" y="3922742"/>
          <a:ext cx="7012370" cy="0"/>
        </a:xfrm>
        <a:prstGeom prst="line">
          <a:avLst/>
        </a:prstGeom>
        <a:gradFill rotWithShape="0">
          <a:gsLst>
            <a:gs pos="0">
              <a:schemeClr val="accent5">
                <a:hueOff val="4460655"/>
                <a:satOff val="-19740"/>
                <a:lumOff val="-19804"/>
                <a:alphaOff val="0"/>
                <a:tint val="98000"/>
                <a:lumMod val="110000"/>
              </a:schemeClr>
            </a:gs>
            <a:gs pos="84000">
              <a:schemeClr val="accent5">
                <a:hueOff val="4460655"/>
                <a:satOff val="-19740"/>
                <a:lumOff val="-19804"/>
                <a:alphaOff val="0"/>
                <a:shade val="90000"/>
                <a:lumMod val="88000"/>
              </a:schemeClr>
            </a:gs>
          </a:gsLst>
          <a:lin ang="5400000" scaled="0"/>
        </a:gradFill>
        <a:ln w="12700" cap="rnd" cmpd="sng" algn="ctr">
          <a:solidFill>
            <a:schemeClr val="accent5">
              <a:hueOff val="4460655"/>
              <a:satOff val="-19740"/>
              <a:lumOff val="-19804"/>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64B92E2B-3108-244B-88D6-8BE337A666C4}">
      <dsp:nvSpPr>
        <dsp:cNvPr id="0" name=""/>
        <dsp:cNvSpPr/>
      </dsp:nvSpPr>
      <dsp:spPr>
        <a:xfrm>
          <a:off x="0" y="3922742"/>
          <a:ext cx="7012370" cy="784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rtl="0">
            <a:lnSpc>
              <a:spcPct val="90000"/>
            </a:lnSpc>
            <a:spcBef>
              <a:spcPct val="0"/>
            </a:spcBef>
            <a:spcAft>
              <a:spcPct val="35000"/>
            </a:spcAft>
            <a:buNone/>
          </a:pPr>
          <a:r>
            <a:rPr lang="en-GB" sz="3900" kern="1200">
              <a:latin typeface="Tw Cen MT" panose="020B0502020104020203"/>
            </a:rPr>
            <a:t>Recommendations &amp; Conclusion</a:t>
          </a:r>
          <a:endParaRPr lang="en-GB" sz="3900" kern="1200"/>
        </a:p>
      </dsp:txBody>
      <dsp:txXfrm>
        <a:off x="0" y="3922742"/>
        <a:ext cx="7012370" cy="7840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77B9D-5E4F-5E4B-B876-295032C72612}">
      <dsp:nvSpPr>
        <dsp:cNvPr id="0" name=""/>
        <dsp:cNvSpPr/>
      </dsp:nvSpPr>
      <dsp:spPr>
        <a:xfrm>
          <a:off x="0" y="443"/>
          <a:ext cx="6408568" cy="0"/>
        </a:xfrm>
        <a:prstGeom prst="lin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76029561-64C1-694E-8AC4-114DA660E130}">
      <dsp:nvSpPr>
        <dsp:cNvPr id="0" name=""/>
        <dsp:cNvSpPr/>
      </dsp:nvSpPr>
      <dsp:spPr>
        <a:xfrm>
          <a:off x="0" y="443"/>
          <a:ext cx="6408568"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a:t>MISSING VALUES</a:t>
          </a:r>
          <a:r>
            <a:rPr lang="en-US" sz="2000" kern="1200">
              <a:latin typeface="Tw Cen MT" panose="020B0502020104020203"/>
            </a:rPr>
            <a:t>: There were very less missing values in the dataset. Some rows contained NA values which were deleted.</a:t>
          </a:r>
          <a:endParaRPr lang="en-US" sz="2000" kern="1200"/>
        </a:p>
      </dsp:txBody>
      <dsp:txXfrm>
        <a:off x="0" y="443"/>
        <a:ext cx="6408568" cy="726719"/>
      </dsp:txXfrm>
    </dsp:sp>
    <dsp:sp modelId="{14B5B33C-71A4-D74C-9A05-2EF47679DB41}">
      <dsp:nvSpPr>
        <dsp:cNvPr id="0" name=""/>
        <dsp:cNvSpPr/>
      </dsp:nvSpPr>
      <dsp:spPr>
        <a:xfrm>
          <a:off x="0" y="727163"/>
          <a:ext cx="6408568" cy="0"/>
        </a:xfrm>
        <a:prstGeom prst="lin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23BE2826-A3F6-6749-828B-6E3D1309B43F}">
      <dsp:nvSpPr>
        <dsp:cNvPr id="0" name=""/>
        <dsp:cNvSpPr/>
      </dsp:nvSpPr>
      <dsp:spPr>
        <a:xfrm>
          <a:off x="0" y="727163"/>
          <a:ext cx="6408568"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FEATURE ENGINEERING:</a:t>
          </a:r>
        </a:p>
      </dsp:txBody>
      <dsp:txXfrm>
        <a:off x="0" y="727163"/>
        <a:ext cx="6408568" cy="726719"/>
      </dsp:txXfrm>
    </dsp:sp>
    <dsp:sp modelId="{74FC0C15-4233-374D-9B16-680F971751E4}">
      <dsp:nvSpPr>
        <dsp:cNvPr id="0" name=""/>
        <dsp:cNvSpPr/>
      </dsp:nvSpPr>
      <dsp:spPr>
        <a:xfrm>
          <a:off x="0" y="1453883"/>
          <a:ext cx="6408568" cy="0"/>
        </a:xfrm>
        <a:prstGeom prst="lin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2FB312B-78CE-014A-B88A-30A6DC19E2F7}">
      <dsp:nvSpPr>
        <dsp:cNvPr id="0" name=""/>
        <dsp:cNvSpPr/>
      </dsp:nvSpPr>
      <dsp:spPr>
        <a:xfrm>
          <a:off x="0" y="1453883"/>
          <a:ext cx="6408568"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 Age range</a:t>
          </a:r>
        </a:p>
      </dsp:txBody>
      <dsp:txXfrm>
        <a:off x="0" y="1453883"/>
        <a:ext cx="6408568" cy="726719"/>
      </dsp:txXfrm>
    </dsp:sp>
    <dsp:sp modelId="{4D3D3DA1-5EA1-0A4E-B29D-B1C17BABE0F6}">
      <dsp:nvSpPr>
        <dsp:cNvPr id="0" name=""/>
        <dsp:cNvSpPr/>
      </dsp:nvSpPr>
      <dsp:spPr>
        <a:xfrm>
          <a:off x="0" y="2180602"/>
          <a:ext cx="6408568" cy="0"/>
        </a:xfrm>
        <a:prstGeom prst="lin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A0867B6C-E5D0-BD4F-9CDC-D79EE008BE6A}">
      <dsp:nvSpPr>
        <dsp:cNvPr id="0" name=""/>
        <dsp:cNvSpPr/>
      </dsp:nvSpPr>
      <dsp:spPr>
        <a:xfrm>
          <a:off x="0" y="2180602"/>
          <a:ext cx="6408568"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 County</a:t>
          </a:r>
        </a:p>
      </dsp:txBody>
      <dsp:txXfrm>
        <a:off x="0" y="2180602"/>
        <a:ext cx="6408568" cy="726719"/>
      </dsp:txXfrm>
    </dsp:sp>
    <dsp:sp modelId="{780FB131-7A72-FD40-9D1D-28A9C2F4ABF7}">
      <dsp:nvSpPr>
        <dsp:cNvPr id="0" name=""/>
        <dsp:cNvSpPr/>
      </dsp:nvSpPr>
      <dsp:spPr>
        <a:xfrm>
          <a:off x="0" y="2907322"/>
          <a:ext cx="6408568" cy="0"/>
        </a:xfrm>
        <a:prstGeom prst="lin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1DF92664-56A4-E947-8EC6-F9B7FA04AEE7}">
      <dsp:nvSpPr>
        <dsp:cNvPr id="0" name=""/>
        <dsp:cNvSpPr/>
      </dsp:nvSpPr>
      <dsp:spPr>
        <a:xfrm>
          <a:off x="0" y="2907322"/>
          <a:ext cx="6408568" cy="726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 Previous crime</a:t>
          </a:r>
        </a:p>
      </dsp:txBody>
      <dsp:txXfrm>
        <a:off x="0" y="2907322"/>
        <a:ext cx="6408568" cy="72671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BF5E26-F3C3-0A4E-881F-BAAE27E9FFEB}"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57C07-F58A-5941-AFBE-9CC2176C24A7}" type="slidenum">
              <a:rPr lang="en-US" smtClean="0"/>
              <a:t>‹#›</a:t>
            </a:fld>
            <a:endParaRPr lang="en-US"/>
          </a:p>
        </p:txBody>
      </p:sp>
    </p:spTree>
    <p:extLst>
      <p:ext uri="{BB962C8B-B14F-4D97-AF65-F5344CB8AC3E}">
        <p14:creationId xmlns:p14="http://schemas.microsoft.com/office/powerpoint/2010/main" val="108538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857C07-F58A-5941-AFBE-9CC2176C24A7}" type="slidenum">
              <a:rPr lang="en-US" smtClean="0"/>
              <a:t>1</a:t>
            </a:fld>
            <a:endParaRPr lang="en-US"/>
          </a:p>
        </p:txBody>
      </p:sp>
    </p:spTree>
    <p:extLst>
      <p:ext uri="{BB962C8B-B14F-4D97-AF65-F5344CB8AC3E}">
        <p14:creationId xmlns:p14="http://schemas.microsoft.com/office/powerpoint/2010/main" val="167910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afternoon, everyone, we are here to present on last words of death row inmates.</a:t>
            </a:r>
            <a:r>
              <a:rPr lang="en-US">
                <a:solidFill>
                  <a:srgbClr val="000000"/>
                </a:solidFill>
                <a:latin typeface="Calibri"/>
                <a:cs typeface="Calibri"/>
              </a:rPr>
              <a:t> </a:t>
            </a:r>
            <a:r>
              <a:rPr lang="en-IN" b="0" i="0">
                <a:solidFill>
                  <a:srgbClr val="374151"/>
                </a:solidFill>
                <a:effectLst/>
                <a:latin typeface="Söhne"/>
              </a:rPr>
              <a:t>Capital punishment, also known as the death penalty, is a highly contentious topic, and its legal status varies across different states in the United States. Texas is a state that has not outlawed capital punishment and has carried out the highest number of executions since 1976 compared to other states where it is still legal (Source). In our project, we will focus on exploring the impact of demographic factors and geographic location, specifically within the context of Texas, on the last words of death row inmates.</a:t>
            </a:r>
            <a:r>
              <a:rPr lang="en-IN">
                <a:solidFill>
                  <a:srgbClr val="374151"/>
                </a:solidFill>
                <a:latin typeface="Söhne"/>
              </a:rPr>
              <a:t> </a:t>
            </a:r>
            <a:r>
              <a:rPr lang="en-US"/>
              <a:t>This project aims to use text mining techniques to explore patterns and themes in the final statements of these inmates. They provide a unique window into the minds of individuals who are facing the end of their lives. </a:t>
            </a:r>
            <a:endParaRPr lang="en-US">
              <a:cs typeface="Calibri"/>
            </a:endParaRPr>
          </a:p>
        </p:txBody>
      </p:sp>
      <p:sp>
        <p:nvSpPr>
          <p:cNvPr id="4" name="Slide Number Placeholder 3"/>
          <p:cNvSpPr>
            <a:spLocks noGrp="1"/>
          </p:cNvSpPr>
          <p:nvPr>
            <p:ph type="sldNum" sz="quarter" idx="5"/>
          </p:nvPr>
        </p:nvSpPr>
        <p:spPr/>
        <p:txBody>
          <a:bodyPr/>
          <a:lstStyle/>
          <a:p>
            <a:fld id="{0A857C07-F58A-5941-AFBE-9CC2176C24A7}" type="slidenum">
              <a:rPr lang="en-US" smtClean="0"/>
              <a:t>3</a:t>
            </a:fld>
            <a:endParaRPr lang="en-US"/>
          </a:p>
        </p:txBody>
      </p:sp>
    </p:spTree>
    <p:extLst>
      <p:ext uri="{BB962C8B-B14F-4D97-AF65-F5344CB8AC3E}">
        <p14:creationId xmlns:p14="http://schemas.microsoft.com/office/powerpoint/2010/main" val="2931712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857C07-F58A-5941-AFBE-9CC2176C24A7}" type="slidenum">
              <a:rPr lang="en-US" smtClean="0"/>
              <a:t>5</a:t>
            </a:fld>
            <a:endParaRPr lang="en-US"/>
          </a:p>
        </p:txBody>
      </p:sp>
    </p:spTree>
    <p:extLst>
      <p:ext uri="{BB962C8B-B14F-4D97-AF65-F5344CB8AC3E}">
        <p14:creationId xmlns:p14="http://schemas.microsoft.com/office/powerpoint/2010/main" val="3541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a:solidFill>
                  <a:srgbClr val="000000"/>
                </a:solidFill>
                <a:effectLst/>
                <a:latin typeface="Söhne"/>
              </a:rPr>
              <a:t>Population density: Both Harris County and Dallas County are among the most populous counties in Texas, with high population densities. As population increases, crime rates may also rise due to factors such as increased competition for resources, higher poverty rates, and social inequality.</a:t>
            </a:r>
          </a:p>
          <a:p>
            <a:pPr algn="l">
              <a:buFont typeface="+mj-lt"/>
              <a:buAutoNum type="arabicPeriod"/>
            </a:pPr>
            <a:r>
              <a:rPr lang="en-IN" b="0" i="0">
                <a:solidFill>
                  <a:srgbClr val="000000"/>
                </a:solidFill>
                <a:effectLst/>
                <a:latin typeface="Söhne"/>
              </a:rPr>
              <a:t>Urbanization: Harris County and Dallas County are urban areas with large cities like Houston and Dallas, respectively. Urban areas often have higher crime rates compared to rural areas due to various factors such as higher population density, increased availability of targets for crime (such as businesses and residential properties), and more opportunities for criminal activities.</a:t>
            </a:r>
          </a:p>
          <a:p>
            <a:pPr algn="l">
              <a:buFont typeface="+mj-lt"/>
              <a:buAutoNum type="arabicPeriod"/>
            </a:pPr>
            <a:r>
              <a:rPr lang="en-IN" b="0" i="0">
                <a:solidFill>
                  <a:srgbClr val="000000"/>
                </a:solidFill>
                <a:effectLst/>
                <a:latin typeface="Söhne"/>
              </a:rPr>
              <a:t>Socioeconomic factors: Higher crime rates in Harris County and Dallas County may also be influenced by socioeconomic factors such as poverty, unemployment, and lack of access to education and economic opportunities. Areas with higher poverty rates and economic disparities may experience higher crime rates as individuals may turn to crime as a means of survival or due to limited opportunities for legal employment.</a:t>
            </a:r>
          </a:p>
          <a:p>
            <a:pPr algn="l">
              <a:buFont typeface="+mj-lt"/>
              <a:buAutoNum type="arabicPeriod"/>
            </a:pPr>
            <a:r>
              <a:rPr lang="en-IN" b="0" i="0">
                <a:solidFill>
                  <a:srgbClr val="000000"/>
                </a:solidFill>
                <a:effectLst/>
                <a:latin typeface="Söhne"/>
              </a:rPr>
              <a:t>Demographic factors: Demographic factors such as age, race, and ethnicity can also impact crime rates. Harris County and Dallas County have diverse populations with various demographic factors that can influence crime rates. For example, areas with higher concentrations of young people, who may be more prone to engage in criminal activities, may experience higher crime rates.</a:t>
            </a:r>
          </a:p>
          <a:p>
            <a:pPr algn="l">
              <a:buFont typeface="+mj-lt"/>
              <a:buAutoNum type="arabicPeriod"/>
            </a:pPr>
            <a:r>
              <a:rPr lang="en-IN" b="0" i="0">
                <a:solidFill>
                  <a:srgbClr val="000000"/>
                </a:solidFill>
                <a:effectLst/>
                <a:latin typeface="Söhne"/>
              </a:rPr>
              <a:t>Criminal justice policies and enforcement: Differences in criminal justice policies, law enforcement practices, and resources allocated for crime prevention and law enforcement may also impact crime rates in Harris County and Dallas County. For example, variations in policing strategies, prosecution practices, and incarceration rates can affect crime rates in different areas.</a:t>
            </a:r>
          </a:p>
          <a:p>
            <a:pPr algn="l"/>
            <a:r>
              <a:rPr lang="en-IN" b="0" i="0">
                <a:solidFill>
                  <a:srgbClr val="000000"/>
                </a:solidFill>
                <a:effectLst/>
                <a:latin typeface="Söhne"/>
              </a:rPr>
              <a:t>It's important to note that crime rates are complex phenomena influenced by a multitude of factors, and it's challenging to pinpoint a single cause for higher crime rates in specific counties or areas. A comprehensive analysis would require a more in-depth study taking into consideration various factors and their interactions to fully understand the dynamics of crime in Harris County, Dallas County, or any other location.</a:t>
            </a:r>
          </a:p>
          <a:p>
            <a:pPr algn="l"/>
            <a:br>
              <a:rPr lang="en-IN" b="0" i="0">
                <a:solidFill>
                  <a:srgbClr val="000000"/>
                </a:solidFill>
                <a:effectLst/>
                <a:latin typeface="Söhne"/>
              </a:rPr>
            </a:br>
            <a:endParaRPr lang="en-IN" b="0" i="0">
              <a:solidFill>
                <a:srgbClr val="000000"/>
              </a:solidFill>
              <a:effectLst/>
              <a:latin typeface="Söhne"/>
            </a:endParaRPr>
          </a:p>
          <a:p>
            <a:endParaRPr lang="en-US"/>
          </a:p>
        </p:txBody>
      </p:sp>
      <p:sp>
        <p:nvSpPr>
          <p:cNvPr id="4" name="Slide Number Placeholder 3"/>
          <p:cNvSpPr>
            <a:spLocks noGrp="1"/>
          </p:cNvSpPr>
          <p:nvPr>
            <p:ph type="sldNum" sz="quarter" idx="5"/>
          </p:nvPr>
        </p:nvSpPr>
        <p:spPr/>
        <p:txBody>
          <a:bodyPr/>
          <a:lstStyle/>
          <a:p>
            <a:fld id="{0A857C07-F58A-5941-AFBE-9CC2176C24A7}" type="slidenum">
              <a:rPr lang="en-US" smtClean="0"/>
              <a:t>6</a:t>
            </a:fld>
            <a:endParaRPr lang="en-US"/>
          </a:p>
        </p:txBody>
      </p:sp>
    </p:spTree>
    <p:extLst>
      <p:ext uri="{BB962C8B-B14F-4D97-AF65-F5344CB8AC3E}">
        <p14:creationId xmlns:p14="http://schemas.microsoft.com/office/powerpoint/2010/main" val="331525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857C07-F58A-5941-AFBE-9CC2176C24A7}" type="slidenum">
              <a:rPr lang="en-US" smtClean="0"/>
              <a:t>11</a:t>
            </a:fld>
            <a:endParaRPr lang="en-US"/>
          </a:p>
        </p:txBody>
      </p:sp>
    </p:spTree>
    <p:extLst>
      <p:ext uri="{BB962C8B-B14F-4D97-AF65-F5344CB8AC3E}">
        <p14:creationId xmlns:p14="http://schemas.microsoft.com/office/powerpoint/2010/main" val="4164878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80:20 &gt; DATASET IS SMALL 583 rows to understand the best model, </a:t>
            </a:r>
            <a:br>
              <a:rPr lang="en-US"/>
            </a:br>
            <a:r>
              <a:rPr lang="en-US"/>
              <a:t>70:20:10 for test results</a:t>
            </a:r>
          </a:p>
        </p:txBody>
      </p:sp>
      <p:sp>
        <p:nvSpPr>
          <p:cNvPr id="4" name="Slide Number Placeholder 3"/>
          <p:cNvSpPr>
            <a:spLocks noGrp="1"/>
          </p:cNvSpPr>
          <p:nvPr>
            <p:ph type="sldNum" sz="quarter" idx="5"/>
          </p:nvPr>
        </p:nvSpPr>
        <p:spPr/>
        <p:txBody>
          <a:bodyPr/>
          <a:lstStyle/>
          <a:p>
            <a:fld id="{0A857C07-F58A-5941-AFBE-9CC2176C24A7}" type="slidenum">
              <a:rPr lang="en-US" smtClean="0"/>
              <a:t>12</a:t>
            </a:fld>
            <a:endParaRPr lang="en-US"/>
          </a:p>
        </p:txBody>
      </p:sp>
    </p:spTree>
    <p:extLst>
      <p:ext uri="{BB962C8B-B14F-4D97-AF65-F5344CB8AC3E}">
        <p14:creationId xmlns:p14="http://schemas.microsoft.com/office/powerpoint/2010/main" val="3628394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a:solidFill>
                  <a:srgbClr val="374151"/>
                </a:solidFill>
                <a:effectLst/>
                <a:latin typeface="Söhne"/>
              </a:rPr>
              <a:t>Consider the mental health of death row inmates: It is important to carefully consider the mental health of death row inmates before their execution, and to provide appropriate support and resources to help them cope with their situation.</a:t>
            </a:r>
          </a:p>
          <a:p>
            <a:pPr algn="l">
              <a:buFont typeface="+mj-lt"/>
              <a:buAutoNum type="arabicPeriod"/>
            </a:pPr>
            <a:r>
              <a:rPr lang="en-IN" b="0" i="0">
                <a:solidFill>
                  <a:srgbClr val="374151"/>
                </a:solidFill>
                <a:effectLst/>
                <a:latin typeface="Söhne"/>
              </a:rPr>
              <a:t>Re-examine the use of capital punishment: Given the complexities involved in the application of capital punishment, it is important to re-examine its use and consider alternative forms of punishment that may be more effective in promoting justice while protecting the rights and well-being of all individuals involved.</a:t>
            </a:r>
          </a:p>
          <a:p>
            <a:pPr algn="l">
              <a:buFont typeface="+mj-lt"/>
              <a:buAutoNum type="arabicPeriod"/>
            </a:pPr>
            <a:r>
              <a:rPr lang="en-IN" b="0" i="0">
                <a:solidFill>
                  <a:srgbClr val="374151"/>
                </a:solidFill>
                <a:effectLst/>
                <a:latin typeface="Söhne"/>
              </a:rPr>
              <a:t>Provide support for families: The families of death row inmates also require support and resources to help them cope with the emotional and psychological toll of their loved one's situation.</a:t>
            </a:r>
          </a:p>
          <a:p>
            <a:pPr algn="l">
              <a:buFont typeface="+mj-lt"/>
              <a:buAutoNum type="arabicPeriod"/>
            </a:pPr>
            <a:r>
              <a:rPr lang="en-IN" b="0" i="0">
                <a:solidFill>
                  <a:srgbClr val="374151"/>
                </a:solidFill>
                <a:effectLst/>
                <a:latin typeface="Söhne"/>
              </a:rPr>
              <a:t>Promote awareness and education: It is important to promote awareness and education about the ethical implications of capital punishment, and to encourage open and respectful dialogue about this complex issue in order to promote greater understanding and progress towards a more just and equitable society.</a:t>
            </a:r>
          </a:p>
          <a:p>
            <a:pPr>
              <a:buAutoNum type="arabicPeriod"/>
            </a:pPr>
            <a:endParaRPr lang="en-IN">
              <a:solidFill>
                <a:srgbClr val="374151"/>
              </a:solidFill>
              <a:latin typeface="Söhne"/>
            </a:endParaRPr>
          </a:p>
          <a:p>
            <a:r>
              <a:rPr lang="en-IN"/>
              <a:t>Moving forward, it will be important to continue exploring innovative approaches to data analysis and interpretation, in order to gain a more nuanced understanding of the factors that influence criminal </a:t>
            </a:r>
            <a:r>
              <a:rPr lang="en-IN" err="1"/>
              <a:t>behavior</a:t>
            </a:r>
            <a:r>
              <a:rPr lang="en-IN"/>
              <a:t> and attitudes towards punishment. By leveraging the power of data and technology, we can work towards a more just and equitable society, where all individuals are treated with fairness and compassion, regardless of their circumstances or background.</a:t>
            </a:r>
            <a:endParaRPr lang="en-US"/>
          </a:p>
          <a:p>
            <a:endParaRPr lang="en-US"/>
          </a:p>
          <a:p>
            <a:endParaRPr lang="en-IN">
              <a:solidFill>
                <a:srgbClr val="374151"/>
              </a:solidFill>
              <a:latin typeface="Söhne"/>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0A857C07-F58A-5941-AFBE-9CC2176C24A7}" type="slidenum">
              <a:rPr lang="en-US" smtClean="0"/>
              <a:t>15</a:t>
            </a:fld>
            <a:endParaRPr lang="en-US"/>
          </a:p>
        </p:txBody>
      </p:sp>
    </p:spTree>
    <p:extLst>
      <p:ext uri="{BB962C8B-B14F-4D97-AF65-F5344CB8AC3E}">
        <p14:creationId xmlns:p14="http://schemas.microsoft.com/office/powerpoint/2010/main" val="247504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857C07-F58A-5941-AFBE-9CC2176C24A7}" type="slidenum">
              <a:rPr lang="en-US" smtClean="0"/>
              <a:t>16</a:t>
            </a:fld>
            <a:endParaRPr lang="en-US"/>
          </a:p>
        </p:txBody>
      </p:sp>
    </p:spTree>
    <p:extLst>
      <p:ext uri="{BB962C8B-B14F-4D97-AF65-F5344CB8AC3E}">
        <p14:creationId xmlns:p14="http://schemas.microsoft.com/office/powerpoint/2010/main" val="2904636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8226BD35-DD93-0848-8234-E56FB1FE2DDE}" type="datetime1">
              <a:rPr lang="en-IN" smtClean="0"/>
              <a:t>29/01/24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70446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EA984A-02D4-A843-A225-CBC04C3887AA}" type="datetime1">
              <a:rPr lang="en-IN" smtClean="0"/>
              <a:t>29/01/24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84124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8845BE39-5A7F-5C4C-8506-8B0D8D1EA807}" type="datetime1">
              <a:rPr lang="en-IN" smtClean="0"/>
              <a:t>29/01/24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60819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8955E9B3-C348-BB44-9AE5-27BD04C86868}" type="datetime1">
              <a:rPr lang="en-IN" smtClean="0"/>
              <a:t>29/01/24</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55204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38EA9E25-5BB4-A148-B452-2235B6A28838}" type="datetime1">
              <a:rPr lang="en-IN" smtClean="0"/>
              <a:t>29/01/24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06903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8FE0F4-AC95-6D4E-93EF-CD3EE81DD078}" type="datetime1">
              <a:rPr lang="en-IN" smtClean="0"/>
              <a:t>29/01/24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47647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8A792CF-CEF1-3F4A-8059-B2C775F2A3C4}" type="datetime1">
              <a:rPr lang="en-IN" smtClean="0"/>
              <a:t>29/01/24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78293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F779FBF3-A8DC-EC41-A137-D271167C6761}" type="datetime1">
              <a:rPr lang="en-IN" smtClean="0"/>
              <a:t>29/01/24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16239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D0E31C-FF31-CF4A-A5D6-5BD7CD09512C}" type="datetime1">
              <a:rPr lang="en-IN" smtClean="0"/>
              <a:t>29/01/24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30248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FE6448AC-46BB-A448-ADA1-106196DF79D8}" type="datetime1">
              <a:rPr lang="en-IN" smtClean="0"/>
              <a:t>29/01/24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8281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4D5BD8-C12E-E942-9B3C-4C950362900E}" type="datetime1">
              <a:rPr lang="en-IN" smtClean="0"/>
              <a:t>29/01/24</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75088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65AE9C2B-099A-3E43-B5DA-469057C523F0}" type="datetime1">
              <a:rPr lang="en-IN" smtClean="0"/>
              <a:t>29/01/24</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1453281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71" r:id="rId6"/>
    <p:sldLayoutId id="2147483766" r:id="rId7"/>
    <p:sldLayoutId id="2147483767" r:id="rId8"/>
    <p:sldLayoutId id="2147483768" r:id="rId9"/>
    <p:sldLayoutId id="2147483770" r:id="rId10"/>
    <p:sldLayoutId id="2147483769" r:id="rId11"/>
  </p:sldLayoutIdLst>
  <p:hf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video/female-inmate-doing-sit-ups-6124569/"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whatsageek.com/tv/orange-new-black-time-3-seasons"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nagpurtoday.in/aggrieved-over-scolding-from-parents-14-yr-old-hangs-self-in-mahal/11131613" TargetMode="External"/><Relationship Id="rId5" Type="http://schemas.openxmlformats.org/officeDocument/2006/relationships/image" Target="../media/image3.jpeg"/><Relationship Id="rId4" Type="http://schemas.openxmlformats.org/officeDocument/2006/relationships/hyperlink" Target="https://www.flickr.com/photos/ssave/35197437416/in/album-7215766041356960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datasets/mykhe1097/last-words-of-death-row-inmat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tdcj.texas.gov/death_row/dr_executed_offender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thebluediamondgallery.com/wooden-tile/d/data.html" TargetMode="External"/><Relationship Id="rId7" Type="http://schemas.openxmlformats.org/officeDocument/2006/relationships/diagramColors" Target="../diagrams/colors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454C1E5-A5C7-25C4-27D3-DB4BDC60632F}"/>
              </a:ext>
            </a:extLst>
          </p:cNvPr>
          <p:cNvSpPr>
            <a:spLocks noGrp="1"/>
          </p:cNvSpPr>
          <p:nvPr>
            <p:ph type="ctrTitle"/>
          </p:nvPr>
        </p:nvSpPr>
        <p:spPr>
          <a:xfrm>
            <a:off x="315348" y="621241"/>
            <a:ext cx="4250141" cy="5927449"/>
          </a:xfrm>
        </p:spPr>
        <p:txBody>
          <a:bodyPr anchor="ctr">
            <a:normAutofit/>
          </a:bodyPr>
          <a:lstStyle/>
          <a:p>
            <a:pPr>
              <a:lnSpc>
                <a:spcPct val="90000"/>
              </a:lnSpc>
            </a:pPr>
            <a:r>
              <a:rPr lang="en-IN" b="0" i="0" dirty="0">
                <a:solidFill>
                  <a:srgbClr val="FFFFFF"/>
                </a:solidFill>
                <a:effectLst/>
                <a:latin typeface="Söhne"/>
              </a:rPr>
              <a:t>Unspoken Words: Understanding Death Row Inmates through Text Mining</a:t>
            </a:r>
            <a:endParaRPr lang="en-US" dirty="0">
              <a:solidFill>
                <a:srgbClr val="FFFFFF"/>
              </a:solidFill>
            </a:endParaRPr>
          </a:p>
        </p:txBody>
      </p:sp>
      <p:sp>
        <p:nvSpPr>
          <p:cNvPr id="85" name="Rectangle 8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descr="A picture containing indoor&#10;&#10;Description automatically generated">
            <a:extLst>
              <a:ext uri="{FF2B5EF4-FFF2-40B4-BE49-F238E27FC236}">
                <a16:creationId xmlns:a16="http://schemas.microsoft.com/office/drawing/2014/main" id="{A13B610C-9BF8-9429-B166-40B38794CD9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5208" r="7231" b="1"/>
          <a:stretch/>
        </p:blipFill>
        <p:spPr>
          <a:xfrm>
            <a:off x="4654295" y="457200"/>
            <a:ext cx="7086151" cy="5899650"/>
          </a:xfrm>
          <a:prstGeom prst="rect">
            <a:avLst/>
          </a:prstGeom>
        </p:spPr>
      </p:pic>
      <p:sp>
        <p:nvSpPr>
          <p:cNvPr id="3" name="Slide Number Placeholder 2">
            <a:extLst>
              <a:ext uri="{FF2B5EF4-FFF2-40B4-BE49-F238E27FC236}">
                <a16:creationId xmlns:a16="http://schemas.microsoft.com/office/drawing/2014/main" id="{5F452A49-CD6B-3D66-875C-AD65D996BEDF}"/>
              </a:ext>
            </a:extLst>
          </p:cNvPr>
          <p:cNvSpPr>
            <a:spLocks noGrp="1"/>
          </p:cNvSpPr>
          <p:nvPr>
            <p:ph type="sldNum" sz="quarter" idx="12"/>
          </p:nvPr>
        </p:nvSpPr>
        <p:spPr/>
        <p:txBody>
          <a:bodyPr/>
          <a:lstStyle/>
          <a:p>
            <a:fld id="{3A98EE3D-8CD1-4C3F-BD1C-C98C9596463C}" type="slidenum">
              <a:rPr lang="en-US" smtClean="0"/>
              <a:t>1</a:t>
            </a:fld>
            <a:endParaRPr lang="en-US"/>
          </a:p>
        </p:txBody>
      </p:sp>
    </p:spTree>
    <p:extLst>
      <p:ext uri="{BB962C8B-B14F-4D97-AF65-F5344CB8AC3E}">
        <p14:creationId xmlns:p14="http://schemas.microsoft.com/office/powerpoint/2010/main" val="196246521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2" name="Rectangle 3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860BE-8101-C04F-E920-3E6C83714F74}"/>
              </a:ext>
            </a:extLst>
          </p:cNvPr>
          <p:cNvSpPr>
            <a:spLocks noGrp="1"/>
          </p:cNvSpPr>
          <p:nvPr>
            <p:ph type="title"/>
          </p:nvPr>
        </p:nvSpPr>
        <p:spPr>
          <a:xfrm>
            <a:off x="581191" y="723901"/>
            <a:ext cx="10993549" cy="988219"/>
          </a:xfrm>
        </p:spPr>
        <p:txBody>
          <a:bodyPr vert="horz" lIns="91440" tIns="45720" rIns="91440" bIns="45720" rtlCol="0" anchor="b">
            <a:normAutofit/>
          </a:bodyPr>
          <a:lstStyle/>
          <a:p>
            <a:r>
              <a:rPr lang="en-US" sz="3600" b="1"/>
              <a:t>Combined VARIABLES MODEL</a:t>
            </a:r>
          </a:p>
        </p:txBody>
      </p:sp>
      <p:sp>
        <p:nvSpPr>
          <p:cNvPr id="34" name="Rectangle 3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3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4" descr="Diagram&#10;&#10;Description automatically generated">
            <a:extLst>
              <a:ext uri="{FF2B5EF4-FFF2-40B4-BE49-F238E27FC236}">
                <a16:creationId xmlns:a16="http://schemas.microsoft.com/office/drawing/2014/main" id="{E5CBD6E8-8EDA-BD77-F06A-8FA31F28852B}"/>
              </a:ext>
            </a:extLst>
          </p:cNvPr>
          <p:cNvPicPr>
            <a:picLocks noChangeAspect="1"/>
          </p:cNvPicPr>
          <p:nvPr/>
        </p:nvPicPr>
        <p:blipFill>
          <a:blip r:embed="rId2"/>
          <a:stretch>
            <a:fillRect/>
          </a:stretch>
        </p:blipFill>
        <p:spPr>
          <a:xfrm>
            <a:off x="1475535" y="1807799"/>
            <a:ext cx="9120852" cy="4436172"/>
          </a:xfrm>
          <a:prstGeom prst="rect">
            <a:avLst/>
          </a:prstGeom>
        </p:spPr>
      </p:pic>
      <p:sp>
        <p:nvSpPr>
          <p:cNvPr id="4" name="Slide Number Placeholder 3">
            <a:extLst>
              <a:ext uri="{FF2B5EF4-FFF2-40B4-BE49-F238E27FC236}">
                <a16:creationId xmlns:a16="http://schemas.microsoft.com/office/drawing/2014/main" id="{2B127AC2-CAD9-551B-EE22-F665A42A889F}"/>
              </a:ext>
            </a:extLst>
          </p:cNvPr>
          <p:cNvSpPr>
            <a:spLocks noGrp="1"/>
          </p:cNvSpPr>
          <p:nvPr>
            <p:ph type="sldNum" sz="quarter" idx="12"/>
          </p:nvPr>
        </p:nvSpPr>
        <p:spPr/>
        <p:txBody>
          <a:bodyPr/>
          <a:lstStyle/>
          <a:p>
            <a:fld id="{3A98EE3D-8CD1-4C3F-BD1C-C98C9596463C}" type="slidenum">
              <a:rPr lang="en-US" smtClean="0"/>
              <a:t>10</a:t>
            </a:fld>
            <a:endParaRPr lang="en-US"/>
          </a:p>
        </p:txBody>
      </p:sp>
    </p:spTree>
    <p:extLst>
      <p:ext uri="{BB962C8B-B14F-4D97-AF65-F5344CB8AC3E}">
        <p14:creationId xmlns:p14="http://schemas.microsoft.com/office/powerpoint/2010/main" val="3209292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1517-2E3C-53A2-822B-F40B958D0D5B}"/>
              </a:ext>
            </a:extLst>
          </p:cNvPr>
          <p:cNvSpPr>
            <a:spLocks noGrp="1"/>
          </p:cNvSpPr>
          <p:nvPr>
            <p:ph type="title"/>
          </p:nvPr>
        </p:nvSpPr>
        <p:spPr>
          <a:xfrm>
            <a:off x="581192" y="702156"/>
            <a:ext cx="11029616" cy="1010127"/>
          </a:xfrm>
        </p:spPr>
        <p:txBody>
          <a:bodyPr>
            <a:normAutofit/>
          </a:bodyPr>
          <a:lstStyle/>
          <a:p>
            <a:r>
              <a:rPr lang="en-US" b="1"/>
              <a:t>Combined output RESULTS</a:t>
            </a:r>
          </a:p>
        </p:txBody>
      </p:sp>
      <p:graphicFrame>
        <p:nvGraphicFramePr>
          <p:cNvPr id="5" name="Table 5">
            <a:extLst>
              <a:ext uri="{FF2B5EF4-FFF2-40B4-BE49-F238E27FC236}">
                <a16:creationId xmlns:a16="http://schemas.microsoft.com/office/drawing/2014/main" id="{C9E9A672-1CDB-B159-0D74-77C826A21AAE}"/>
              </a:ext>
            </a:extLst>
          </p:cNvPr>
          <p:cNvGraphicFramePr>
            <a:graphicFrameLocks noGrp="1"/>
          </p:cNvGraphicFramePr>
          <p:nvPr>
            <p:extLst>
              <p:ext uri="{D42A27DB-BD31-4B8C-83A1-F6EECF244321}">
                <p14:modId xmlns:p14="http://schemas.microsoft.com/office/powerpoint/2010/main" val="4290339475"/>
              </p:ext>
            </p:extLst>
          </p:nvPr>
        </p:nvGraphicFramePr>
        <p:xfrm>
          <a:off x="1583361" y="2941222"/>
          <a:ext cx="5019994" cy="1112520"/>
        </p:xfrm>
        <a:graphic>
          <a:graphicData uri="http://schemas.openxmlformats.org/drawingml/2006/table">
            <a:tbl>
              <a:tblPr firstRow="1" bandRow="1">
                <a:tableStyleId>{5C22544A-7EE6-4342-B048-85BDC9FD1C3A}</a:tableStyleId>
              </a:tblPr>
              <a:tblGrid>
                <a:gridCol w="2401345">
                  <a:extLst>
                    <a:ext uri="{9D8B030D-6E8A-4147-A177-3AD203B41FA5}">
                      <a16:colId xmlns:a16="http://schemas.microsoft.com/office/drawing/2014/main" val="4047706226"/>
                    </a:ext>
                  </a:extLst>
                </a:gridCol>
                <a:gridCol w="2618649">
                  <a:extLst>
                    <a:ext uri="{9D8B030D-6E8A-4147-A177-3AD203B41FA5}">
                      <a16:colId xmlns:a16="http://schemas.microsoft.com/office/drawing/2014/main" val="1383664250"/>
                    </a:ext>
                  </a:extLst>
                </a:gridCol>
              </a:tblGrid>
              <a:tr h="344254">
                <a:tc>
                  <a:txBody>
                    <a:bodyPr/>
                    <a:lstStyle/>
                    <a:p>
                      <a:pPr algn="ctr"/>
                      <a:r>
                        <a:rPr lang="en-US"/>
                        <a:t>Entropy</a:t>
                      </a:r>
                    </a:p>
                  </a:txBody>
                  <a:tcPr/>
                </a:tc>
                <a:tc>
                  <a:txBody>
                    <a:bodyPr/>
                    <a:lstStyle/>
                    <a:p>
                      <a:pPr algn="ctr"/>
                      <a:r>
                        <a:rPr lang="en-US"/>
                        <a:t>Percentage</a:t>
                      </a:r>
                    </a:p>
                  </a:txBody>
                  <a:tcPr/>
                </a:tc>
                <a:extLst>
                  <a:ext uri="{0D108BD9-81ED-4DB2-BD59-A6C34878D82A}">
                    <a16:rowId xmlns:a16="http://schemas.microsoft.com/office/drawing/2014/main" val="1491485229"/>
                  </a:ext>
                </a:extLst>
              </a:tr>
              <a:tr h="356548">
                <a:tc>
                  <a:txBody>
                    <a:bodyPr/>
                    <a:lstStyle/>
                    <a:p>
                      <a:pPr lvl="0" algn="ctr">
                        <a:buNone/>
                      </a:pPr>
                      <a:r>
                        <a:rPr lang="en-US" sz="1900" b="0" i="0" u="none" strike="noStrike" baseline="0" noProof="0">
                          <a:solidFill>
                            <a:schemeClr val="tx1"/>
                          </a:solidFill>
                          <a:latin typeface="TW Cen MT"/>
                        </a:rPr>
                        <a:t>Rate of remorse </a:t>
                      </a:r>
                      <a:endParaRPr lang="en-US">
                        <a:solidFill>
                          <a:schemeClr val="tx1"/>
                        </a:solidFill>
                      </a:endParaRPr>
                    </a:p>
                  </a:txBody>
                  <a:tcPr/>
                </a:tc>
                <a:tc>
                  <a:txBody>
                    <a:bodyPr/>
                    <a:lstStyle/>
                    <a:p>
                      <a:pPr algn="ctr"/>
                      <a:r>
                        <a:rPr lang="en-US"/>
                        <a:t>52.4%</a:t>
                      </a:r>
                    </a:p>
                  </a:txBody>
                  <a:tcPr/>
                </a:tc>
                <a:extLst>
                  <a:ext uri="{0D108BD9-81ED-4DB2-BD59-A6C34878D82A}">
                    <a16:rowId xmlns:a16="http://schemas.microsoft.com/office/drawing/2014/main" val="1251998482"/>
                  </a:ext>
                </a:extLst>
              </a:tr>
              <a:tr h="344254">
                <a:tc>
                  <a:txBody>
                    <a:bodyPr/>
                    <a:lstStyle/>
                    <a:p>
                      <a:pPr lvl="0" algn="ctr">
                        <a:buNone/>
                      </a:pPr>
                      <a:r>
                        <a:rPr lang="en-US" sz="1800" b="0" i="0" u="none" strike="noStrike" baseline="0" noProof="0">
                          <a:solidFill>
                            <a:srgbClr val="000000"/>
                          </a:solidFill>
                          <a:latin typeface="Tw Cen MT"/>
                        </a:rPr>
                        <a:t>Rate of non-remorse </a:t>
                      </a:r>
                      <a:endParaRPr lang="en-US"/>
                    </a:p>
                  </a:txBody>
                  <a:tcPr/>
                </a:tc>
                <a:tc>
                  <a:txBody>
                    <a:bodyPr/>
                    <a:lstStyle/>
                    <a:p>
                      <a:pPr algn="ctr"/>
                      <a:r>
                        <a:rPr lang="en-US"/>
                        <a:t>47.6%</a:t>
                      </a:r>
                    </a:p>
                  </a:txBody>
                  <a:tcPr/>
                </a:tc>
                <a:extLst>
                  <a:ext uri="{0D108BD9-81ED-4DB2-BD59-A6C34878D82A}">
                    <a16:rowId xmlns:a16="http://schemas.microsoft.com/office/drawing/2014/main" val="4012257024"/>
                  </a:ext>
                </a:extLst>
              </a:tr>
            </a:tbl>
          </a:graphicData>
        </a:graphic>
      </p:graphicFrame>
      <p:sp>
        <p:nvSpPr>
          <p:cNvPr id="6" name="TextBox 5">
            <a:extLst>
              <a:ext uri="{FF2B5EF4-FFF2-40B4-BE49-F238E27FC236}">
                <a16:creationId xmlns:a16="http://schemas.microsoft.com/office/drawing/2014/main" id="{3C60EE73-EE86-4D90-DAA4-D5DC5E9D15DF}"/>
              </a:ext>
            </a:extLst>
          </p:cNvPr>
          <p:cNvSpPr txBox="1"/>
          <p:nvPr/>
        </p:nvSpPr>
        <p:spPr>
          <a:xfrm>
            <a:off x="1780582" y="2341562"/>
            <a:ext cx="3933666" cy="648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374904">
              <a:spcAft>
                <a:spcPts val="600"/>
              </a:spcAft>
              <a:buFont typeface="Arial" panose="020B0604020202020204" pitchFamily="34" charset="0"/>
              <a:buChar char="•"/>
            </a:pPr>
            <a:r>
              <a:rPr lang="en-US" sz="1558" kern="1200">
                <a:solidFill>
                  <a:srgbClr val="404040"/>
                </a:solidFill>
                <a:latin typeface="+mn-lt"/>
                <a:ea typeface="+mn-ea"/>
                <a:cs typeface="Arial"/>
              </a:rPr>
              <a:t> Combination of county Harris, </a:t>
            </a:r>
            <a:endParaRPr lang="en-US" sz="1476" kern="1200">
              <a:solidFill>
                <a:schemeClr val="tx1"/>
              </a:solidFill>
              <a:latin typeface="+mn-lt"/>
              <a:ea typeface="+mn-ea"/>
              <a:cs typeface="+mn-cs"/>
            </a:endParaRPr>
          </a:p>
          <a:p>
            <a:pPr defTabSz="374904">
              <a:spcAft>
                <a:spcPts val="600"/>
              </a:spcAft>
            </a:pPr>
            <a:r>
              <a:rPr lang="en-US" sz="1558" kern="1200">
                <a:solidFill>
                  <a:srgbClr val="404040"/>
                </a:solidFill>
                <a:latin typeface="+mn-lt"/>
                <a:ea typeface="+mn-ea"/>
                <a:cs typeface="Arial"/>
              </a:rPr>
              <a:t>criminal history yes and age under 30​</a:t>
            </a:r>
            <a:endParaRPr lang="en-US"/>
          </a:p>
        </p:txBody>
      </p:sp>
      <p:graphicFrame>
        <p:nvGraphicFramePr>
          <p:cNvPr id="7" name="Table 5">
            <a:extLst>
              <a:ext uri="{FF2B5EF4-FFF2-40B4-BE49-F238E27FC236}">
                <a16:creationId xmlns:a16="http://schemas.microsoft.com/office/drawing/2014/main" id="{50BADEE2-9A3D-D049-4BC4-3C98E5A6A269}"/>
              </a:ext>
            </a:extLst>
          </p:cNvPr>
          <p:cNvGraphicFramePr>
            <a:graphicFrameLocks noGrp="1"/>
          </p:cNvGraphicFramePr>
          <p:nvPr>
            <p:extLst>
              <p:ext uri="{D42A27DB-BD31-4B8C-83A1-F6EECF244321}">
                <p14:modId xmlns:p14="http://schemas.microsoft.com/office/powerpoint/2010/main" val="3585637576"/>
              </p:ext>
            </p:extLst>
          </p:nvPr>
        </p:nvGraphicFramePr>
        <p:xfrm>
          <a:off x="6477753" y="2941221"/>
          <a:ext cx="5019994" cy="1112520"/>
        </p:xfrm>
        <a:graphic>
          <a:graphicData uri="http://schemas.openxmlformats.org/drawingml/2006/table">
            <a:tbl>
              <a:tblPr firstRow="1" bandRow="1">
                <a:tableStyleId>{5C22544A-7EE6-4342-B048-85BDC9FD1C3A}</a:tableStyleId>
              </a:tblPr>
              <a:tblGrid>
                <a:gridCol w="2401345">
                  <a:extLst>
                    <a:ext uri="{9D8B030D-6E8A-4147-A177-3AD203B41FA5}">
                      <a16:colId xmlns:a16="http://schemas.microsoft.com/office/drawing/2014/main" val="4047706226"/>
                    </a:ext>
                  </a:extLst>
                </a:gridCol>
                <a:gridCol w="2618649">
                  <a:extLst>
                    <a:ext uri="{9D8B030D-6E8A-4147-A177-3AD203B41FA5}">
                      <a16:colId xmlns:a16="http://schemas.microsoft.com/office/drawing/2014/main" val="1383664250"/>
                    </a:ext>
                  </a:extLst>
                </a:gridCol>
              </a:tblGrid>
              <a:tr h="344254">
                <a:tc>
                  <a:txBody>
                    <a:bodyPr/>
                    <a:lstStyle/>
                    <a:p>
                      <a:pPr algn="ctr"/>
                      <a:r>
                        <a:rPr lang="en-US"/>
                        <a:t>Entropy</a:t>
                      </a:r>
                    </a:p>
                  </a:txBody>
                  <a:tcPr/>
                </a:tc>
                <a:tc>
                  <a:txBody>
                    <a:bodyPr/>
                    <a:lstStyle/>
                    <a:p>
                      <a:pPr algn="ctr"/>
                      <a:r>
                        <a:rPr lang="en-US"/>
                        <a:t>Percentage</a:t>
                      </a:r>
                    </a:p>
                  </a:txBody>
                  <a:tcPr/>
                </a:tc>
                <a:extLst>
                  <a:ext uri="{0D108BD9-81ED-4DB2-BD59-A6C34878D82A}">
                    <a16:rowId xmlns:a16="http://schemas.microsoft.com/office/drawing/2014/main" val="1491485229"/>
                  </a:ext>
                </a:extLst>
              </a:tr>
              <a:tr h="356548">
                <a:tc>
                  <a:txBody>
                    <a:bodyPr/>
                    <a:lstStyle/>
                    <a:p>
                      <a:pPr lvl="0" algn="ctr">
                        <a:buNone/>
                      </a:pPr>
                      <a:r>
                        <a:rPr lang="en-US" sz="1900" b="0" i="0" u="none" strike="noStrike" baseline="0" noProof="0">
                          <a:solidFill>
                            <a:schemeClr val="tx1"/>
                          </a:solidFill>
                          <a:latin typeface="TW Cen MT"/>
                        </a:rPr>
                        <a:t>Rate of remorse </a:t>
                      </a:r>
                      <a:endParaRPr lang="en-US">
                        <a:solidFill>
                          <a:schemeClr val="tx1"/>
                        </a:solidFill>
                      </a:endParaRPr>
                    </a:p>
                  </a:txBody>
                  <a:tcPr/>
                </a:tc>
                <a:tc>
                  <a:txBody>
                    <a:bodyPr/>
                    <a:lstStyle/>
                    <a:p>
                      <a:pPr algn="ctr"/>
                      <a:r>
                        <a:rPr lang="en-US"/>
                        <a:t>50.0%</a:t>
                      </a:r>
                    </a:p>
                  </a:txBody>
                  <a:tcPr/>
                </a:tc>
                <a:extLst>
                  <a:ext uri="{0D108BD9-81ED-4DB2-BD59-A6C34878D82A}">
                    <a16:rowId xmlns:a16="http://schemas.microsoft.com/office/drawing/2014/main" val="1251998482"/>
                  </a:ext>
                </a:extLst>
              </a:tr>
              <a:tr h="344254">
                <a:tc>
                  <a:txBody>
                    <a:bodyPr/>
                    <a:lstStyle/>
                    <a:p>
                      <a:pPr lvl="0" algn="ctr">
                        <a:buNone/>
                      </a:pPr>
                      <a:r>
                        <a:rPr lang="en-US" sz="1800" b="0" i="0" u="none" strike="noStrike" baseline="0" noProof="0">
                          <a:solidFill>
                            <a:srgbClr val="000000"/>
                          </a:solidFill>
                          <a:latin typeface="Tw Cen MT"/>
                        </a:rPr>
                        <a:t>Rate of non-remorse </a:t>
                      </a:r>
                      <a:endParaRPr lang="en-US"/>
                    </a:p>
                  </a:txBody>
                  <a:tcPr/>
                </a:tc>
                <a:tc>
                  <a:txBody>
                    <a:bodyPr/>
                    <a:lstStyle/>
                    <a:p>
                      <a:pPr algn="ctr"/>
                      <a:r>
                        <a:rPr lang="en-US"/>
                        <a:t>50.0%</a:t>
                      </a:r>
                    </a:p>
                  </a:txBody>
                  <a:tcPr/>
                </a:tc>
                <a:extLst>
                  <a:ext uri="{0D108BD9-81ED-4DB2-BD59-A6C34878D82A}">
                    <a16:rowId xmlns:a16="http://schemas.microsoft.com/office/drawing/2014/main" val="4012257024"/>
                  </a:ext>
                </a:extLst>
              </a:tr>
            </a:tbl>
          </a:graphicData>
        </a:graphic>
      </p:graphicFrame>
      <p:sp>
        <p:nvSpPr>
          <p:cNvPr id="8" name="TextBox 7">
            <a:extLst>
              <a:ext uri="{FF2B5EF4-FFF2-40B4-BE49-F238E27FC236}">
                <a16:creationId xmlns:a16="http://schemas.microsoft.com/office/drawing/2014/main" id="{55C46EEA-F60C-DA60-58CE-BF4E1D90D1B7}"/>
              </a:ext>
            </a:extLst>
          </p:cNvPr>
          <p:cNvSpPr txBox="1"/>
          <p:nvPr/>
        </p:nvSpPr>
        <p:spPr>
          <a:xfrm>
            <a:off x="6663426" y="2341563"/>
            <a:ext cx="3737852" cy="648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374904">
              <a:spcAft>
                <a:spcPts val="600"/>
              </a:spcAft>
              <a:buFont typeface="Arial" panose="020B0604020202020204" pitchFamily="34" charset="0"/>
              <a:buChar char="•"/>
            </a:pPr>
            <a:r>
              <a:rPr lang="en-US" sz="1558" kern="1200">
                <a:solidFill>
                  <a:srgbClr val="404040"/>
                </a:solidFill>
                <a:latin typeface="+mn-lt"/>
                <a:ea typeface="+mn-ea"/>
                <a:cs typeface="Arial"/>
              </a:rPr>
              <a:t>Combination of county Harris, ​</a:t>
            </a:r>
          </a:p>
          <a:p>
            <a:pPr defTabSz="374904">
              <a:spcAft>
                <a:spcPts val="600"/>
              </a:spcAft>
            </a:pPr>
            <a:r>
              <a:rPr lang="en-US" sz="1558" kern="1200">
                <a:solidFill>
                  <a:srgbClr val="404040"/>
                </a:solidFill>
                <a:latin typeface="+mn-lt"/>
                <a:ea typeface="+mn-ea"/>
                <a:cs typeface="Arial"/>
              </a:rPr>
              <a:t>criminal history no and age under 30​</a:t>
            </a:r>
            <a:endParaRPr lang="en-US" sz="1900">
              <a:solidFill>
                <a:srgbClr val="404040"/>
              </a:solidFill>
              <a:cs typeface="Arial"/>
            </a:endParaRPr>
          </a:p>
        </p:txBody>
      </p:sp>
      <p:sp>
        <p:nvSpPr>
          <p:cNvPr id="9" name="TextBox 8">
            <a:extLst>
              <a:ext uri="{FF2B5EF4-FFF2-40B4-BE49-F238E27FC236}">
                <a16:creationId xmlns:a16="http://schemas.microsoft.com/office/drawing/2014/main" id="{532603C5-2D37-82D4-C9D2-787E47055F67}"/>
              </a:ext>
            </a:extLst>
          </p:cNvPr>
          <p:cNvSpPr txBox="1"/>
          <p:nvPr/>
        </p:nvSpPr>
        <p:spPr>
          <a:xfrm>
            <a:off x="1583361" y="4588360"/>
            <a:ext cx="3903321" cy="571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374904">
              <a:spcAft>
                <a:spcPts val="600"/>
              </a:spcAft>
              <a:buFont typeface="Arial" panose="020B0604020202020204" pitchFamily="34" charset="0"/>
              <a:buChar char="•"/>
            </a:pPr>
            <a:r>
              <a:rPr lang="en-US" sz="1550" kern="1200">
                <a:solidFill>
                  <a:schemeClr val="tx1">
                    <a:lumMod val="75000"/>
                    <a:lumOff val="25000"/>
                  </a:schemeClr>
                </a:solidFill>
                <a:latin typeface="+mn-lt"/>
                <a:ea typeface="+mn-ea"/>
                <a:cs typeface="Arial"/>
              </a:rPr>
              <a:t>Combination all </a:t>
            </a:r>
            <a:r>
              <a:rPr lang="en-US" sz="1550">
                <a:solidFill>
                  <a:schemeClr val="tx1">
                    <a:lumMod val="75000"/>
                    <a:lumOff val="25000"/>
                  </a:schemeClr>
                </a:solidFill>
                <a:cs typeface="Arial"/>
              </a:rPr>
              <a:t>counties</a:t>
            </a:r>
            <a:r>
              <a:rPr lang="en-US" sz="1450" kern="1200">
                <a:solidFill>
                  <a:schemeClr val="tx1">
                    <a:lumMod val="75000"/>
                    <a:lumOff val="25000"/>
                  </a:schemeClr>
                </a:solidFill>
                <a:latin typeface="TW Cen MT"/>
                <a:ea typeface="+mn-ea"/>
                <a:cs typeface="Arial"/>
              </a:rPr>
              <a:t>, </a:t>
            </a:r>
            <a:r>
              <a:rPr lang="en-US" sz="1550" kern="1200">
                <a:solidFill>
                  <a:schemeClr val="tx1">
                    <a:lumMod val="75000"/>
                    <a:lumOff val="25000"/>
                  </a:schemeClr>
                </a:solidFill>
                <a:latin typeface="+mn-lt"/>
                <a:ea typeface="+mn-ea"/>
                <a:cs typeface="Arial"/>
              </a:rPr>
              <a:t>criminal history </a:t>
            </a:r>
            <a:r>
              <a:rPr lang="en-US" sz="1550">
                <a:solidFill>
                  <a:schemeClr val="tx1">
                    <a:lumMod val="75000"/>
                    <a:lumOff val="25000"/>
                  </a:schemeClr>
                </a:solidFill>
                <a:cs typeface="Arial"/>
              </a:rPr>
              <a:t>yes and</a:t>
            </a:r>
            <a:r>
              <a:rPr lang="en-US" sz="1550" kern="1200">
                <a:solidFill>
                  <a:schemeClr val="tx1">
                    <a:lumMod val="75000"/>
                    <a:lumOff val="25000"/>
                  </a:schemeClr>
                </a:solidFill>
                <a:latin typeface="+mn-lt"/>
                <a:ea typeface="+mn-ea"/>
                <a:cs typeface="Arial"/>
              </a:rPr>
              <a:t> age </a:t>
            </a:r>
            <a:r>
              <a:rPr lang="en-US" sz="1550">
                <a:solidFill>
                  <a:schemeClr val="tx1">
                    <a:lumMod val="75000"/>
                    <a:lumOff val="25000"/>
                  </a:schemeClr>
                </a:solidFill>
                <a:cs typeface="Arial"/>
              </a:rPr>
              <a:t>under 50</a:t>
            </a:r>
            <a:endParaRPr lang="en-US">
              <a:solidFill>
                <a:schemeClr val="tx1">
                  <a:lumMod val="75000"/>
                  <a:lumOff val="25000"/>
                </a:schemeClr>
              </a:solidFill>
              <a:cs typeface="Arial"/>
            </a:endParaRPr>
          </a:p>
        </p:txBody>
      </p:sp>
      <p:graphicFrame>
        <p:nvGraphicFramePr>
          <p:cNvPr id="12" name="Table 5">
            <a:extLst>
              <a:ext uri="{FF2B5EF4-FFF2-40B4-BE49-F238E27FC236}">
                <a16:creationId xmlns:a16="http://schemas.microsoft.com/office/drawing/2014/main" id="{B55803F7-F8BF-5C32-7EF4-0064F559E354}"/>
              </a:ext>
            </a:extLst>
          </p:cNvPr>
          <p:cNvGraphicFramePr>
            <a:graphicFrameLocks noGrp="1"/>
          </p:cNvGraphicFramePr>
          <p:nvPr>
            <p:extLst>
              <p:ext uri="{D42A27DB-BD31-4B8C-83A1-F6EECF244321}">
                <p14:modId xmlns:p14="http://schemas.microsoft.com/office/powerpoint/2010/main" val="3102634651"/>
              </p:ext>
            </p:extLst>
          </p:nvPr>
        </p:nvGraphicFramePr>
        <p:xfrm>
          <a:off x="1565943" y="5240366"/>
          <a:ext cx="5019994" cy="1112520"/>
        </p:xfrm>
        <a:graphic>
          <a:graphicData uri="http://schemas.openxmlformats.org/drawingml/2006/table">
            <a:tbl>
              <a:tblPr firstRow="1" bandRow="1">
                <a:tableStyleId>{5C22544A-7EE6-4342-B048-85BDC9FD1C3A}</a:tableStyleId>
              </a:tblPr>
              <a:tblGrid>
                <a:gridCol w="2401345">
                  <a:extLst>
                    <a:ext uri="{9D8B030D-6E8A-4147-A177-3AD203B41FA5}">
                      <a16:colId xmlns:a16="http://schemas.microsoft.com/office/drawing/2014/main" val="4047706226"/>
                    </a:ext>
                  </a:extLst>
                </a:gridCol>
                <a:gridCol w="2618649">
                  <a:extLst>
                    <a:ext uri="{9D8B030D-6E8A-4147-A177-3AD203B41FA5}">
                      <a16:colId xmlns:a16="http://schemas.microsoft.com/office/drawing/2014/main" val="1383664250"/>
                    </a:ext>
                  </a:extLst>
                </a:gridCol>
              </a:tblGrid>
              <a:tr h="344254">
                <a:tc>
                  <a:txBody>
                    <a:bodyPr/>
                    <a:lstStyle/>
                    <a:p>
                      <a:pPr algn="ctr"/>
                      <a:r>
                        <a:rPr lang="en-US"/>
                        <a:t>Entropy</a:t>
                      </a:r>
                    </a:p>
                  </a:txBody>
                  <a:tcPr/>
                </a:tc>
                <a:tc>
                  <a:txBody>
                    <a:bodyPr/>
                    <a:lstStyle/>
                    <a:p>
                      <a:pPr algn="ctr"/>
                      <a:r>
                        <a:rPr lang="en-US"/>
                        <a:t>Percentage</a:t>
                      </a:r>
                    </a:p>
                  </a:txBody>
                  <a:tcPr/>
                </a:tc>
                <a:extLst>
                  <a:ext uri="{0D108BD9-81ED-4DB2-BD59-A6C34878D82A}">
                    <a16:rowId xmlns:a16="http://schemas.microsoft.com/office/drawing/2014/main" val="1491485229"/>
                  </a:ext>
                </a:extLst>
              </a:tr>
              <a:tr h="356548">
                <a:tc>
                  <a:txBody>
                    <a:bodyPr/>
                    <a:lstStyle/>
                    <a:p>
                      <a:pPr lvl="0" algn="ctr">
                        <a:buNone/>
                      </a:pPr>
                      <a:r>
                        <a:rPr lang="en-US" sz="1900" b="0" i="0" u="none" strike="noStrike" baseline="0" noProof="0">
                          <a:solidFill>
                            <a:schemeClr val="tx1"/>
                          </a:solidFill>
                          <a:latin typeface="TW Cen MT"/>
                        </a:rPr>
                        <a:t>Rate of remorse </a:t>
                      </a:r>
                      <a:endParaRPr lang="en-US">
                        <a:solidFill>
                          <a:schemeClr val="tx1"/>
                        </a:solidFill>
                      </a:endParaRPr>
                    </a:p>
                  </a:txBody>
                  <a:tcPr/>
                </a:tc>
                <a:tc>
                  <a:txBody>
                    <a:bodyPr/>
                    <a:lstStyle/>
                    <a:p>
                      <a:pPr algn="ctr"/>
                      <a:r>
                        <a:rPr lang="en-US"/>
                        <a:t>51.7%</a:t>
                      </a:r>
                    </a:p>
                  </a:txBody>
                  <a:tcPr/>
                </a:tc>
                <a:extLst>
                  <a:ext uri="{0D108BD9-81ED-4DB2-BD59-A6C34878D82A}">
                    <a16:rowId xmlns:a16="http://schemas.microsoft.com/office/drawing/2014/main" val="1251998482"/>
                  </a:ext>
                </a:extLst>
              </a:tr>
              <a:tr h="344254">
                <a:tc>
                  <a:txBody>
                    <a:bodyPr/>
                    <a:lstStyle/>
                    <a:p>
                      <a:pPr lvl="0" algn="ctr">
                        <a:buNone/>
                      </a:pPr>
                      <a:r>
                        <a:rPr lang="en-US" sz="1800" b="0" i="0" u="none" strike="noStrike" baseline="0" noProof="0">
                          <a:solidFill>
                            <a:srgbClr val="000000"/>
                          </a:solidFill>
                          <a:latin typeface="Tw Cen MT"/>
                        </a:rPr>
                        <a:t>Rate of non-remorse </a:t>
                      </a:r>
                      <a:endParaRPr lang="en-US"/>
                    </a:p>
                  </a:txBody>
                  <a:tcPr/>
                </a:tc>
                <a:tc>
                  <a:txBody>
                    <a:bodyPr/>
                    <a:lstStyle/>
                    <a:p>
                      <a:pPr algn="ctr"/>
                      <a:r>
                        <a:rPr lang="en-US"/>
                        <a:t>48.3%</a:t>
                      </a:r>
                    </a:p>
                  </a:txBody>
                  <a:tcPr/>
                </a:tc>
                <a:extLst>
                  <a:ext uri="{0D108BD9-81ED-4DB2-BD59-A6C34878D82A}">
                    <a16:rowId xmlns:a16="http://schemas.microsoft.com/office/drawing/2014/main" val="4012257024"/>
                  </a:ext>
                </a:extLst>
              </a:tr>
            </a:tbl>
          </a:graphicData>
        </a:graphic>
      </p:graphicFrame>
      <p:graphicFrame>
        <p:nvGraphicFramePr>
          <p:cNvPr id="13" name="Table 5">
            <a:extLst>
              <a:ext uri="{FF2B5EF4-FFF2-40B4-BE49-F238E27FC236}">
                <a16:creationId xmlns:a16="http://schemas.microsoft.com/office/drawing/2014/main" id="{7736C93C-927F-58C3-1DC8-9C38C26587F8}"/>
              </a:ext>
            </a:extLst>
          </p:cNvPr>
          <p:cNvGraphicFramePr>
            <a:graphicFrameLocks noGrp="1"/>
          </p:cNvGraphicFramePr>
          <p:nvPr>
            <p:extLst>
              <p:ext uri="{D42A27DB-BD31-4B8C-83A1-F6EECF244321}">
                <p14:modId xmlns:p14="http://schemas.microsoft.com/office/powerpoint/2010/main" val="1590040869"/>
              </p:ext>
            </p:extLst>
          </p:nvPr>
        </p:nvGraphicFramePr>
        <p:xfrm>
          <a:off x="6477753" y="5240366"/>
          <a:ext cx="5019994" cy="1117176"/>
        </p:xfrm>
        <a:graphic>
          <a:graphicData uri="http://schemas.openxmlformats.org/drawingml/2006/table">
            <a:tbl>
              <a:tblPr firstRow="1" bandRow="1">
                <a:tableStyleId>{5C22544A-7EE6-4342-B048-85BDC9FD1C3A}</a:tableStyleId>
              </a:tblPr>
              <a:tblGrid>
                <a:gridCol w="2401345">
                  <a:extLst>
                    <a:ext uri="{9D8B030D-6E8A-4147-A177-3AD203B41FA5}">
                      <a16:colId xmlns:a16="http://schemas.microsoft.com/office/drawing/2014/main" val="4047706226"/>
                    </a:ext>
                  </a:extLst>
                </a:gridCol>
                <a:gridCol w="2618649">
                  <a:extLst>
                    <a:ext uri="{9D8B030D-6E8A-4147-A177-3AD203B41FA5}">
                      <a16:colId xmlns:a16="http://schemas.microsoft.com/office/drawing/2014/main" val="1383664250"/>
                    </a:ext>
                  </a:extLst>
                </a:gridCol>
              </a:tblGrid>
              <a:tr h="370416">
                <a:tc>
                  <a:txBody>
                    <a:bodyPr/>
                    <a:lstStyle/>
                    <a:p>
                      <a:pPr algn="ctr"/>
                      <a:r>
                        <a:rPr lang="en-US"/>
                        <a:t>Entropy</a:t>
                      </a:r>
                    </a:p>
                  </a:txBody>
                  <a:tcPr/>
                </a:tc>
                <a:tc>
                  <a:txBody>
                    <a:bodyPr/>
                    <a:lstStyle/>
                    <a:p>
                      <a:pPr algn="ctr"/>
                      <a:r>
                        <a:rPr lang="en-US"/>
                        <a:t>Percentage</a:t>
                      </a:r>
                    </a:p>
                  </a:txBody>
                  <a:tcPr/>
                </a:tc>
                <a:extLst>
                  <a:ext uri="{0D108BD9-81ED-4DB2-BD59-A6C34878D82A}">
                    <a16:rowId xmlns:a16="http://schemas.microsoft.com/office/drawing/2014/main" val="1491485229"/>
                  </a:ext>
                </a:extLst>
              </a:tr>
              <a:tr h="356548">
                <a:tc>
                  <a:txBody>
                    <a:bodyPr/>
                    <a:lstStyle/>
                    <a:p>
                      <a:pPr lvl="0" algn="ctr">
                        <a:buNone/>
                      </a:pPr>
                      <a:r>
                        <a:rPr lang="en-US" sz="1900" b="0" i="0" u="none" strike="noStrike" baseline="0" noProof="0">
                          <a:solidFill>
                            <a:schemeClr val="tx1"/>
                          </a:solidFill>
                          <a:latin typeface="TW Cen MT"/>
                        </a:rPr>
                        <a:t>Rate of remorse </a:t>
                      </a:r>
                      <a:endParaRPr lang="en-US">
                        <a:solidFill>
                          <a:schemeClr val="tx1"/>
                        </a:solidFill>
                      </a:endParaRPr>
                    </a:p>
                  </a:txBody>
                  <a:tcPr/>
                </a:tc>
                <a:tc>
                  <a:txBody>
                    <a:bodyPr/>
                    <a:lstStyle/>
                    <a:p>
                      <a:pPr algn="ctr"/>
                      <a:r>
                        <a:rPr lang="en-US"/>
                        <a:t>62.4%</a:t>
                      </a:r>
                    </a:p>
                  </a:txBody>
                  <a:tcPr/>
                </a:tc>
                <a:extLst>
                  <a:ext uri="{0D108BD9-81ED-4DB2-BD59-A6C34878D82A}">
                    <a16:rowId xmlns:a16="http://schemas.microsoft.com/office/drawing/2014/main" val="1251998482"/>
                  </a:ext>
                </a:extLst>
              </a:tr>
              <a:tr h="344254">
                <a:tc>
                  <a:txBody>
                    <a:bodyPr/>
                    <a:lstStyle/>
                    <a:p>
                      <a:pPr lvl="0" algn="ctr">
                        <a:buNone/>
                      </a:pPr>
                      <a:r>
                        <a:rPr lang="en-US" sz="1800" b="0" i="0" u="none" strike="noStrike" baseline="0" noProof="0">
                          <a:solidFill>
                            <a:srgbClr val="000000"/>
                          </a:solidFill>
                          <a:latin typeface="Tw Cen MT"/>
                        </a:rPr>
                        <a:t>Rate of non-remorse </a:t>
                      </a:r>
                      <a:endParaRPr lang="en-US"/>
                    </a:p>
                  </a:txBody>
                  <a:tcPr/>
                </a:tc>
                <a:tc>
                  <a:txBody>
                    <a:bodyPr/>
                    <a:lstStyle/>
                    <a:p>
                      <a:pPr algn="ctr"/>
                      <a:r>
                        <a:rPr lang="en-US"/>
                        <a:t>37.6%</a:t>
                      </a:r>
                    </a:p>
                  </a:txBody>
                  <a:tcPr/>
                </a:tc>
                <a:extLst>
                  <a:ext uri="{0D108BD9-81ED-4DB2-BD59-A6C34878D82A}">
                    <a16:rowId xmlns:a16="http://schemas.microsoft.com/office/drawing/2014/main" val="4012257024"/>
                  </a:ext>
                </a:extLst>
              </a:tr>
            </a:tbl>
          </a:graphicData>
        </a:graphic>
      </p:graphicFrame>
      <p:sp>
        <p:nvSpPr>
          <p:cNvPr id="14" name="TextBox 13">
            <a:extLst>
              <a:ext uri="{FF2B5EF4-FFF2-40B4-BE49-F238E27FC236}">
                <a16:creationId xmlns:a16="http://schemas.microsoft.com/office/drawing/2014/main" id="{EC9D8B84-9901-EE5E-97D7-C8B9A332AF27}"/>
              </a:ext>
            </a:extLst>
          </p:cNvPr>
          <p:cNvSpPr txBox="1"/>
          <p:nvPr/>
        </p:nvSpPr>
        <p:spPr>
          <a:xfrm>
            <a:off x="6663426" y="4588360"/>
            <a:ext cx="3903321" cy="571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34315" indent="-234315" defTabSz="374904">
              <a:spcAft>
                <a:spcPts val="600"/>
              </a:spcAft>
              <a:buFont typeface="Arial"/>
              <a:buChar char="•"/>
            </a:pPr>
            <a:r>
              <a:rPr lang="en-US" sz="1558" kern="1200">
                <a:solidFill>
                  <a:schemeClr val="tx1">
                    <a:lumMod val="75000"/>
                    <a:lumOff val="25000"/>
                  </a:schemeClr>
                </a:solidFill>
                <a:latin typeface="+mn-lt"/>
                <a:ea typeface="+mn-ea"/>
                <a:cs typeface="Arial"/>
              </a:rPr>
              <a:t>Combination of all counties</a:t>
            </a:r>
            <a:r>
              <a:rPr lang="en-US" sz="1476" kern="1200">
                <a:solidFill>
                  <a:schemeClr val="tx1">
                    <a:lumMod val="75000"/>
                    <a:lumOff val="25000"/>
                  </a:schemeClr>
                </a:solidFill>
                <a:latin typeface="TW Cen MT"/>
                <a:ea typeface="+mn-ea"/>
                <a:cs typeface="Arial"/>
              </a:rPr>
              <a:t>, </a:t>
            </a:r>
            <a:r>
              <a:rPr lang="en-US" sz="1558" kern="1200">
                <a:solidFill>
                  <a:schemeClr val="tx1">
                    <a:lumMod val="75000"/>
                    <a:lumOff val="25000"/>
                  </a:schemeClr>
                </a:solidFill>
                <a:latin typeface="+mn-lt"/>
                <a:ea typeface="+mn-ea"/>
                <a:cs typeface="Arial"/>
              </a:rPr>
              <a:t>criminal history no and age over 50</a:t>
            </a:r>
            <a:endParaRPr lang="en-US">
              <a:solidFill>
                <a:schemeClr val="tx1">
                  <a:lumMod val="75000"/>
                  <a:lumOff val="25000"/>
                </a:schemeClr>
              </a:solidFill>
              <a:cs typeface="Arial"/>
            </a:endParaRPr>
          </a:p>
        </p:txBody>
      </p:sp>
      <p:sp>
        <p:nvSpPr>
          <p:cNvPr id="3" name="Slide Number Placeholder 2">
            <a:extLst>
              <a:ext uri="{FF2B5EF4-FFF2-40B4-BE49-F238E27FC236}">
                <a16:creationId xmlns:a16="http://schemas.microsoft.com/office/drawing/2014/main" id="{D921C696-E60C-2C7E-E7A6-EA989E9AA9BF}"/>
              </a:ext>
            </a:extLst>
          </p:cNvPr>
          <p:cNvSpPr>
            <a:spLocks noGrp="1"/>
          </p:cNvSpPr>
          <p:nvPr>
            <p:ph type="sldNum" sz="quarter" idx="12"/>
          </p:nvPr>
        </p:nvSpPr>
        <p:spPr/>
        <p:txBody>
          <a:bodyPr/>
          <a:lstStyle/>
          <a:p>
            <a:fld id="{3A98EE3D-8CD1-4C3F-BD1C-C98C9596463C}" type="slidenum">
              <a:rPr lang="en-US" smtClean="0"/>
              <a:t>11</a:t>
            </a:fld>
            <a:endParaRPr lang="en-US"/>
          </a:p>
        </p:txBody>
      </p:sp>
    </p:spTree>
    <p:extLst>
      <p:ext uri="{BB962C8B-B14F-4D97-AF65-F5344CB8AC3E}">
        <p14:creationId xmlns:p14="http://schemas.microsoft.com/office/powerpoint/2010/main" val="3086637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5E860BE-8101-C04F-E920-3E6C83714F74}"/>
              </a:ext>
            </a:extLst>
          </p:cNvPr>
          <p:cNvSpPr>
            <a:spLocks noGrp="1"/>
          </p:cNvSpPr>
          <p:nvPr>
            <p:ph type="title"/>
          </p:nvPr>
        </p:nvSpPr>
        <p:spPr>
          <a:xfrm>
            <a:off x="601255" y="702155"/>
            <a:ext cx="3409783" cy="1300365"/>
          </a:xfrm>
        </p:spPr>
        <p:txBody>
          <a:bodyPr>
            <a:normAutofit/>
          </a:bodyPr>
          <a:lstStyle/>
          <a:p>
            <a:r>
              <a:rPr lang="en-US">
                <a:solidFill>
                  <a:srgbClr val="FFFFFF"/>
                </a:solidFill>
              </a:rPr>
              <a:t>supervised learning</a:t>
            </a:r>
          </a:p>
        </p:txBody>
      </p:sp>
      <p:sp>
        <p:nvSpPr>
          <p:cNvPr id="8" name="Content Placeholder 7">
            <a:extLst>
              <a:ext uri="{FF2B5EF4-FFF2-40B4-BE49-F238E27FC236}">
                <a16:creationId xmlns:a16="http://schemas.microsoft.com/office/drawing/2014/main" id="{E9DCE87F-9D86-0240-24A7-F4A5EE74220F}"/>
              </a:ext>
            </a:extLst>
          </p:cNvPr>
          <p:cNvSpPr>
            <a:spLocks noGrp="1"/>
          </p:cNvSpPr>
          <p:nvPr>
            <p:ph idx="1"/>
          </p:nvPr>
        </p:nvSpPr>
        <p:spPr>
          <a:xfrm>
            <a:off x="601255" y="2392490"/>
            <a:ext cx="3409782" cy="593390"/>
          </a:xfrm>
        </p:spPr>
        <p:txBody>
          <a:bodyPr>
            <a:noAutofit/>
          </a:bodyPr>
          <a:lstStyle/>
          <a:p>
            <a:pPr marL="0" indent="0">
              <a:buNone/>
            </a:pPr>
            <a:r>
              <a:rPr lang="en-US" sz="3000">
                <a:solidFill>
                  <a:srgbClr val="FFFFFF"/>
                </a:solidFill>
              </a:rPr>
              <a:t>Diagram</a:t>
            </a:r>
            <a:endParaRPr lang="en-US" sz="3000"/>
          </a:p>
        </p:txBody>
      </p:sp>
      <p:pic>
        <p:nvPicPr>
          <p:cNvPr id="5" name="Picture 2" descr="Diagram&#10;&#10;Description automatically generated">
            <a:extLst>
              <a:ext uri="{FF2B5EF4-FFF2-40B4-BE49-F238E27FC236}">
                <a16:creationId xmlns:a16="http://schemas.microsoft.com/office/drawing/2014/main" id="{6A46929F-2AC8-DF55-D0DD-BD62E2D0701B}"/>
              </a:ext>
            </a:extLst>
          </p:cNvPr>
          <p:cNvPicPr>
            <a:picLocks noChangeAspect="1"/>
          </p:cNvPicPr>
          <p:nvPr/>
        </p:nvPicPr>
        <p:blipFill>
          <a:blip r:embed="rId3"/>
          <a:stretch>
            <a:fillRect/>
          </a:stretch>
        </p:blipFill>
        <p:spPr>
          <a:xfrm>
            <a:off x="4383417" y="1243557"/>
            <a:ext cx="7309426" cy="4556508"/>
          </a:xfrm>
          <a:prstGeom prst="rect">
            <a:avLst/>
          </a:prstGeom>
        </p:spPr>
      </p:pic>
      <p:sp>
        <p:nvSpPr>
          <p:cNvPr id="3" name="Slide Number Placeholder 2">
            <a:extLst>
              <a:ext uri="{FF2B5EF4-FFF2-40B4-BE49-F238E27FC236}">
                <a16:creationId xmlns:a16="http://schemas.microsoft.com/office/drawing/2014/main" id="{320780B5-D4CC-2931-D3C7-A50182FE7F2C}"/>
              </a:ext>
            </a:extLst>
          </p:cNvPr>
          <p:cNvSpPr>
            <a:spLocks noGrp="1"/>
          </p:cNvSpPr>
          <p:nvPr>
            <p:ph type="sldNum" sz="quarter" idx="12"/>
          </p:nvPr>
        </p:nvSpPr>
        <p:spPr/>
        <p:txBody>
          <a:bodyPr/>
          <a:lstStyle/>
          <a:p>
            <a:fld id="{3A98EE3D-8CD1-4C3F-BD1C-C98C9596463C}" type="slidenum">
              <a:rPr lang="en-US" smtClean="0">
                <a:solidFill>
                  <a:schemeClr val="bg1"/>
                </a:solidFill>
              </a:rPr>
              <a:t>12</a:t>
            </a:fld>
            <a:endParaRPr lang="en-US">
              <a:solidFill>
                <a:schemeClr val="bg1"/>
              </a:solidFill>
            </a:endParaRPr>
          </a:p>
        </p:txBody>
      </p:sp>
    </p:spTree>
    <p:extLst>
      <p:ext uri="{BB962C8B-B14F-4D97-AF65-F5344CB8AC3E}">
        <p14:creationId xmlns:p14="http://schemas.microsoft.com/office/powerpoint/2010/main" val="27798379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EDC50CC1-4EDF-BE08-D001-0C6A3B64B318}"/>
              </a:ext>
            </a:extLst>
          </p:cNvPr>
          <p:cNvPicPr>
            <a:picLocks noChangeAspect="1"/>
          </p:cNvPicPr>
          <p:nvPr/>
        </p:nvPicPr>
        <p:blipFill>
          <a:blip r:embed="rId2"/>
          <a:stretch>
            <a:fillRect/>
          </a:stretch>
        </p:blipFill>
        <p:spPr>
          <a:xfrm>
            <a:off x="624027" y="1505589"/>
            <a:ext cx="11080867" cy="4164264"/>
          </a:xfrm>
          <a:prstGeom prst="rect">
            <a:avLst/>
          </a:prstGeom>
        </p:spPr>
      </p:pic>
      <p:sp>
        <p:nvSpPr>
          <p:cNvPr id="6" name="Rectangle 5">
            <a:extLst>
              <a:ext uri="{FF2B5EF4-FFF2-40B4-BE49-F238E27FC236}">
                <a16:creationId xmlns:a16="http://schemas.microsoft.com/office/drawing/2014/main" id="{2F95A9B6-D8F5-D5B3-549B-9434B2DECA6C}"/>
              </a:ext>
            </a:extLst>
          </p:cNvPr>
          <p:cNvSpPr/>
          <p:nvPr/>
        </p:nvSpPr>
        <p:spPr>
          <a:xfrm>
            <a:off x="623454" y="3498272"/>
            <a:ext cx="10956636" cy="26554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C9CFAA8-9853-A594-85F3-AC9E3B99E1C6}"/>
              </a:ext>
            </a:extLst>
          </p:cNvPr>
          <p:cNvSpPr>
            <a:spLocks noGrp="1"/>
          </p:cNvSpPr>
          <p:nvPr/>
        </p:nvSpPr>
        <p:spPr>
          <a:xfrm>
            <a:off x="585458" y="410508"/>
            <a:ext cx="11029616" cy="94626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a:solidFill>
                  <a:schemeClr val="tx1"/>
                </a:solidFill>
                <a:ea typeface="+mj-lt"/>
                <a:cs typeface="+mj-lt"/>
              </a:rPr>
              <a:t>MODEL COMPARISON</a:t>
            </a:r>
          </a:p>
        </p:txBody>
      </p:sp>
      <p:sp>
        <p:nvSpPr>
          <p:cNvPr id="3" name="Slide Number Placeholder 2">
            <a:extLst>
              <a:ext uri="{FF2B5EF4-FFF2-40B4-BE49-F238E27FC236}">
                <a16:creationId xmlns:a16="http://schemas.microsoft.com/office/drawing/2014/main" id="{EB9F2520-F8B2-2A5C-3DA0-40F9D8E270B6}"/>
              </a:ext>
            </a:extLst>
          </p:cNvPr>
          <p:cNvSpPr>
            <a:spLocks noGrp="1"/>
          </p:cNvSpPr>
          <p:nvPr>
            <p:ph type="sldNum" sz="quarter" idx="12"/>
          </p:nvPr>
        </p:nvSpPr>
        <p:spPr/>
        <p:txBody>
          <a:bodyPr/>
          <a:lstStyle/>
          <a:p>
            <a:fld id="{3A98EE3D-8CD1-4C3F-BD1C-C98C9596463C}" type="slidenum">
              <a:rPr lang="en-US" smtClean="0"/>
              <a:t>13</a:t>
            </a:fld>
            <a:endParaRPr lang="en-US"/>
          </a:p>
        </p:txBody>
      </p:sp>
    </p:spTree>
    <p:extLst>
      <p:ext uri="{BB962C8B-B14F-4D97-AF65-F5344CB8AC3E}">
        <p14:creationId xmlns:p14="http://schemas.microsoft.com/office/powerpoint/2010/main" val="1522592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42CA0F8-2AE3-F5CA-3C9A-DEFD21B89090}"/>
              </a:ext>
            </a:extLst>
          </p:cNvPr>
          <p:cNvPicPr>
            <a:picLocks noChangeAspect="1"/>
          </p:cNvPicPr>
          <p:nvPr/>
        </p:nvPicPr>
        <p:blipFill>
          <a:blip r:embed="rId2"/>
          <a:stretch>
            <a:fillRect/>
          </a:stretch>
        </p:blipFill>
        <p:spPr>
          <a:xfrm>
            <a:off x="358804" y="3926795"/>
            <a:ext cx="11186303" cy="1962662"/>
          </a:xfrm>
          <a:prstGeom prst="rect">
            <a:avLst/>
          </a:prstGeom>
        </p:spPr>
      </p:pic>
      <p:sp>
        <p:nvSpPr>
          <p:cNvPr id="6" name="Title 1">
            <a:extLst>
              <a:ext uri="{FF2B5EF4-FFF2-40B4-BE49-F238E27FC236}">
                <a16:creationId xmlns:a16="http://schemas.microsoft.com/office/drawing/2014/main" id="{9C9CFAA8-9853-A594-85F3-AC9E3B99E1C6}"/>
              </a:ext>
            </a:extLst>
          </p:cNvPr>
          <p:cNvSpPr>
            <a:spLocks noGrp="1"/>
          </p:cNvSpPr>
          <p:nvPr/>
        </p:nvSpPr>
        <p:spPr>
          <a:xfrm>
            <a:off x="360322" y="110326"/>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a:solidFill>
                  <a:schemeClr val="tx1"/>
                </a:solidFill>
                <a:ea typeface="+mj-lt"/>
                <a:cs typeface="+mj-lt"/>
              </a:rPr>
              <a:t>Test data prediction results</a:t>
            </a:r>
          </a:p>
        </p:txBody>
      </p:sp>
      <p:sp>
        <p:nvSpPr>
          <p:cNvPr id="7" name="Rectangle 6">
            <a:extLst>
              <a:ext uri="{FF2B5EF4-FFF2-40B4-BE49-F238E27FC236}">
                <a16:creationId xmlns:a16="http://schemas.microsoft.com/office/drawing/2014/main" id="{5CB87A8D-1E7E-F5AB-5963-98878E5A0E56}"/>
              </a:ext>
            </a:extLst>
          </p:cNvPr>
          <p:cNvSpPr/>
          <p:nvPr/>
        </p:nvSpPr>
        <p:spPr>
          <a:xfrm>
            <a:off x="392545" y="5253182"/>
            <a:ext cx="4802909" cy="13854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6FC508-83DA-73FA-2B63-BDEC5618DBC5}"/>
              </a:ext>
            </a:extLst>
          </p:cNvPr>
          <p:cNvSpPr txBox="1"/>
          <p:nvPr/>
        </p:nvSpPr>
        <p:spPr>
          <a:xfrm>
            <a:off x="484909" y="2805545"/>
            <a:ext cx="734867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if I can go back and change the past I would, there's nothing I can do. I'm sorry. I Love you Adonya. That's it.</a:t>
            </a:r>
            <a:endParaRPr lang="en-US"/>
          </a:p>
          <a:p>
            <a:pPr algn="l"/>
            <a:endParaRPr lang="en-US"/>
          </a:p>
        </p:txBody>
      </p:sp>
      <p:sp>
        <p:nvSpPr>
          <p:cNvPr id="9" name="TextBox 8">
            <a:extLst>
              <a:ext uri="{FF2B5EF4-FFF2-40B4-BE49-F238E27FC236}">
                <a16:creationId xmlns:a16="http://schemas.microsoft.com/office/drawing/2014/main" id="{CB06E353-47ED-2472-48E6-AC496025B03A}"/>
              </a:ext>
            </a:extLst>
          </p:cNvPr>
          <p:cNvSpPr txBox="1"/>
          <p:nvPr/>
        </p:nvSpPr>
        <p:spPr>
          <a:xfrm>
            <a:off x="10494818" y="2713182"/>
            <a:ext cx="11314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0.911602</a:t>
            </a:r>
            <a:endParaRPr lang="en-US"/>
          </a:p>
          <a:p>
            <a:pPr algn="l"/>
            <a:endParaRPr lang="en-US"/>
          </a:p>
        </p:txBody>
      </p:sp>
      <p:sp>
        <p:nvSpPr>
          <p:cNvPr id="10" name="Rectangle 9">
            <a:extLst>
              <a:ext uri="{FF2B5EF4-FFF2-40B4-BE49-F238E27FC236}">
                <a16:creationId xmlns:a16="http://schemas.microsoft.com/office/drawing/2014/main" id="{5A4CE685-2F5E-BCF7-BE6D-F0FE314C87CE}"/>
              </a:ext>
            </a:extLst>
          </p:cNvPr>
          <p:cNvSpPr/>
          <p:nvPr/>
        </p:nvSpPr>
        <p:spPr>
          <a:xfrm>
            <a:off x="11072090" y="5276272"/>
            <a:ext cx="473363" cy="127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2E600AD-FD48-58EA-EC99-3EB6B3088E68}"/>
              </a:ext>
            </a:extLst>
          </p:cNvPr>
          <p:cNvCxnSpPr/>
          <p:nvPr/>
        </p:nvCxnSpPr>
        <p:spPr>
          <a:xfrm flipH="1">
            <a:off x="1170132" y="3367232"/>
            <a:ext cx="9236" cy="18784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E56C56B-8119-EA8E-A861-C992EA0979FD}"/>
              </a:ext>
            </a:extLst>
          </p:cNvPr>
          <p:cNvCxnSpPr>
            <a:cxnSpLocks/>
          </p:cNvCxnSpPr>
          <p:nvPr/>
        </p:nvCxnSpPr>
        <p:spPr>
          <a:xfrm>
            <a:off x="11281639" y="3038188"/>
            <a:ext cx="8084" cy="2242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CC74AF2-C324-6352-44FE-990B653C4E4F}"/>
              </a:ext>
            </a:extLst>
          </p:cNvPr>
          <p:cNvSpPr/>
          <p:nvPr/>
        </p:nvSpPr>
        <p:spPr>
          <a:xfrm>
            <a:off x="450272" y="1466273"/>
            <a:ext cx="7042727" cy="542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0.87476</a:t>
            </a:r>
            <a:endParaRPr lang="en-US"/>
          </a:p>
          <a:p>
            <a:pPr algn="ctr"/>
            <a:endParaRPr lang="en-US"/>
          </a:p>
        </p:txBody>
      </p:sp>
      <p:sp>
        <p:nvSpPr>
          <p:cNvPr id="14" name="Rectangle 13">
            <a:extLst>
              <a:ext uri="{FF2B5EF4-FFF2-40B4-BE49-F238E27FC236}">
                <a16:creationId xmlns:a16="http://schemas.microsoft.com/office/drawing/2014/main" id="{12DF0EA5-8435-6032-1E33-C2494D10F936}"/>
              </a:ext>
            </a:extLst>
          </p:cNvPr>
          <p:cNvSpPr/>
          <p:nvPr/>
        </p:nvSpPr>
        <p:spPr>
          <a:xfrm>
            <a:off x="10540999" y="2707409"/>
            <a:ext cx="1079499" cy="3348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C5BF722-195F-9706-F907-946DC7E5A155}"/>
              </a:ext>
            </a:extLst>
          </p:cNvPr>
          <p:cNvSpPr txBox="1"/>
          <p:nvPr/>
        </p:nvSpPr>
        <p:spPr>
          <a:xfrm>
            <a:off x="450274" y="1420090"/>
            <a:ext cx="69688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 already gave my statement. (talked to family) Love you all, take care. Bobby Nell Love </a:t>
            </a:r>
            <a:r>
              <a:rPr lang="en-US" err="1">
                <a:ea typeface="+mn-lt"/>
                <a:cs typeface="+mn-lt"/>
              </a:rPr>
              <a:t>ya</a:t>
            </a:r>
            <a:r>
              <a:rPr lang="en-US">
                <a:ea typeface="+mn-lt"/>
                <a:cs typeface="+mn-lt"/>
              </a:rPr>
              <a:t>.</a:t>
            </a:r>
            <a:endParaRPr lang="en-US"/>
          </a:p>
          <a:p>
            <a:pPr algn="l"/>
            <a:endParaRPr lang="en-US"/>
          </a:p>
        </p:txBody>
      </p:sp>
      <p:sp>
        <p:nvSpPr>
          <p:cNvPr id="16" name="TextBox 15">
            <a:extLst>
              <a:ext uri="{FF2B5EF4-FFF2-40B4-BE49-F238E27FC236}">
                <a16:creationId xmlns:a16="http://schemas.microsoft.com/office/drawing/2014/main" id="{7589316D-041D-7090-8B89-19432754BC2F}"/>
              </a:ext>
            </a:extLst>
          </p:cNvPr>
          <p:cNvSpPr txBox="1"/>
          <p:nvPr/>
        </p:nvSpPr>
        <p:spPr>
          <a:xfrm>
            <a:off x="9455727" y="1541319"/>
            <a:ext cx="11199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0.87476</a:t>
            </a:r>
            <a:endParaRPr lang="en-US"/>
          </a:p>
          <a:p>
            <a:pPr algn="l"/>
            <a:endParaRPr lang="en-US"/>
          </a:p>
        </p:txBody>
      </p:sp>
      <p:sp>
        <p:nvSpPr>
          <p:cNvPr id="18" name="Rectangle 17">
            <a:extLst>
              <a:ext uri="{FF2B5EF4-FFF2-40B4-BE49-F238E27FC236}">
                <a16:creationId xmlns:a16="http://schemas.microsoft.com/office/drawing/2014/main" id="{A7F93E14-E902-C931-1183-CF061EEAD4F0}"/>
              </a:ext>
            </a:extLst>
          </p:cNvPr>
          <p:cNvSpPr/>
          <p:nvPr/>
        </p:nvSpPr>
        <p:spPr>
          <a:xfrm>
            <a:off x="450272" y="2822863"/>
            <a:ext cx="7042727" cy="5426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p>
        </p:txBody>
      </p:sp>
      <p:sp>
        <p:nvSpPr>
          <p:cNvPr id="19" name="Rectangle 18">
            <a:extLst>
              <a:ext uri="{FF2B5EF4-FFF2-40B4-BE49-F238E27FC236}">
                <a16:creationId xmlns:a16="http://schemas.microsoft.com/office/drawing/2014/main" id="{9DD347FD-3494-E363-CC12-AE866CAEA91A}"/>
              </a:ext>
            </a:extLst>
          </p:cNvPr>
          <p:cNvSpPr/>
          <p:nvPr/>
        </p:nvSpPr>
        <p:spPr>
          <a:xfrm flipV="1">
            <a:off x="9455726" y="1541318"/>
            <a:ext cx="1085273" cy="3463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6C1AA0F-94C0-1CB7-1C28-3F51F5E1E230}"/>
              </a:ext>
            </a:extLst>
          </p:cNvPr>
          <p:cNvCxnSpPr>
            <a:cxnSpLocks/>
          </p:cNvCxnSpPr>
          <p:nvPr/>
        </p:nvCxnSpPr>
        <p:spPr>
          <a:xfrm>
            <a:off x="10005867" y="1918278"/>
            <a:ext cx="77354" cy="37314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F64D62F-C305-D7EB-FEBF-9ECBBA086E74}"/>
              </a:ext>
            </a:extLst>
          </p:cNvPr>
          <p:cNvSpPr/>
          <p:nvPr/>
        </p:nvSpPr>
        <p:spPr>
          <a:xfrm>
            <a:off x="323272" y="5657272"/>
            <a:ext cx="3971636" cy="10390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D3CB4B0-6572-30E5-B681-D0B81607CF69}"/>
              </a:ext>
            </a:extLst>
          </p:cNvPr>
          <p:cNvSpPr/>
          <p:nvPr/>
        </p:nvSpPr>
        <p:spPr>
          <a:xfrm>
            <a:off x="9986818" y="5645727"/>
            <a:ext cx="427181" cy="1154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21CD7B8-D2A1-F89D-0B1E-D8F3ED7BB3FF}"/>
              </a:ext>
            </a:extLst>
          </p:cNvPr>
          <p:cNvCxnSpPr/>
          <p:nvPr/>
        </p:nvCxnSpPr>
        <p:spPr>
          <a:xfrm>
            <a:off x="3339811" y="2012084"/>
            <a:ext cx="13855" cy="36448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0873889-9434-A1C6-D05E-ACC56516371E}"/>
              </a:ext>
            </a:extLst>
          </p:cNvPr>
          <p:cNvSpPr>
            <a:spLocks noGrp="1"/>
          </p:cNvSpPr>
          <p:nvPr>
            <p:ph type="sldNum" sz="quarter" idx="12"/>
          </p:nvPr>
        </p:nvSpPr>
        <p:spPr/>
        <p:txBody>
          <a:bodyPr/>
          <a:lstStyle/>
          <a:p>
            <a:fld id="{3A98EE3D-8CD1-4C3F-BD1C-C98C9596463C}" type="slidenum">
              <a:rPr lang="en-US" smtClean="0"/>
              <a:t>14</a:t>
            </a:fld>
            <a:endParaRPr lang="en-US"/>
          </a:p>
        </p:txBody>
      </p:sp>
    </p:spTree>
    <p:extLst>
      <p:ext uri="{BB962C8B-B14F-4D97-AF65-F5344CB8AC3E}">
        <p14:creationId xmlns:p14="http://schemas.microsoft.com/office/powerpoint/2010/main" val="2618582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5196-E3C4-D5D2-AC1B-CE6B96368594}"/>
              </a:ext>
            </a:extLst>
          </p:cNvPr>
          <p:cNvSpPr>
            <a:spLocks noGrp="1"/>
          </p:cNvSpPr>
          <p:nvPr>
            <p:ph type="title"/>
          </p:nvPr>
        </p:nvSpPr>
        <p:spPr/>
        <p:txBody>
          <a:bodyPr/>
          <a:lstStyle/>
          <a:p>
            <a:r>
              <a:rPr lang="en-US" b="1"/>
              <a:t>RECOMMENDATIONS &amp; Conclusion</a:t>
            </a:r>
          </a:p>
        </p:txBody>
      </p:sp>
      <p:sp>
        <p:nvSpPr>
          <p:cNvPr id="3" name="Content Placeholder 2">
            <a:extLst>
              <a:ext uri="{FF2B5EF4-FFF2-40B4-BE49-F238E27FC236}">
                <a16:creationId xmlns:a16="http://schemas.microsoft.com/office/drawing/2014/main" id="{41F3720A-7A6D-1675-BBED-9963A2CA9174}"/>
              </a:ext>
            </a:extLst>
          </p:cNvPr>
          <p:cNvSpPr>
            <a:spLocks noGrp="1"/>
          </p:cNvSpPr>
          <p:nvPr>
            <p:ph idx="1"/>
          </p:nvPr>
        </p:nvSpPr>
        <p:spPr>
          <a:xfrm>
            <a:off x="581192" y="1890876"/>
            <a:ext cx="11029615" cy="3634486"/>
          </a:xfrm>
        </p:spPr>
        <p:txBody>
          <a:bodyPr/>
          <a:lstStyle/>
          <a:p>
            <a:pPr marL="305435" indent="-305435">
              <a:buFont typeface="Courier New" panose="02070309020205020404" pitchFamily="49" charset="0"/>
              <a:buChar char="o"/>
            </a:pPr>
            <a:r>
              <a:rPr lang="en-IN" b="0" i="0">
                <a:solidFill>
                  <a:srgbClr val="374151"/>
                </a:solidFill>
                <a:effectLst/>
                <a:latin typeface="Söhne"/>
              </a:rPr>
              <a:t>Consider the mental health of death row inmates</a:t>
            </a:r>
            <a:endParaRPr lang="en-US"/>
          </a:p>
          <a:p>
            <a:pPr marL="305435" indent="-305435">
              <a:buFont typeface="Courier New" panose="02070309020205020404" pitchFamily="49" charset="0"/>
              <a:buChar char="o"/>
            </a:pPr>
            <a:r>
              <a:rPr lang="en-IN" b="0" i="0">
                <a:solidFill>
                  <a:srgbClr val="374151"/>
                </a:solidFill>
                <a:effectLst/>
                <a:latin typeface="Söhne"/>
              </a:rPr>
              <a:t>Re-examine the use of capital punishment</a:t>
            </a:r>
          </a:p>
          <a:p>
            <a:pPr marL="305435" indent="-305435">
              <a:buFont typeface="Courier New" panose="02070309020205020404" pitchFamily="49" charset="0"/>
              <a:buChar char="o"/>
            </a:pPr>
            <a:r>
              <a:rPr lang="en-IN" b="0" i="0">
                <a:solidFill>
                  <a:srgbClr val="374151"/>
                </a:solidFill>
                <a:effectLst/>
                <a:latin typeface="Söhne"/>
              </a:rPr>
              <a:t>Provide support for families</a:t>
            </a:r>
          </a:p>
          <a:p>
            <a:pPr marL="305435" indent="-305435">
              <a:buFont typeface="Courier New" panose="02070309020205020404" pitchFamily="49" charset="0"/>
              <a:buChar char="o"/>
            </a:pPr>
            <a:r>
              <a:rPr lang="en-IN" b="0" i="0">
                <a:solidFill>
                  <a:srgbClr val="374151"/>
                </a:solidFill>
                <a:effectLst/>
                <a:latin typeface="Söhne"/>
              </a:rPr>
              <a:t>Promote awareness and education</a:t>
            </a:r>
          </a:p>
          <a:p>
            <a:pPr marL="305435" indent="-305435">
              <a:buFont typeface="Courier New" panose="02070309020205020404" pitchFamily="49" charset="0"/>
              <a:buChar char="o"/>
            </a:pPr>
            <a:endParaRPr lang="en-IN">
              <a:solidFill>
                <a:srgbClr val="374151"/>
              </a:solidFill>
              <a:latin typeface="Söhne"/>
              <a:ea typeface="+mn-lt"/>
              <a:cs typeface="+mn-lt"/>
            </a:endParaRPr>
          </a:p>
          <a:p>
            <a:pPr marL="0" indent="0">
              <a:buNone/>
            </a:pPr>
            <a:endParaRPr lang="en-IN" sz="1200">
              <a:solidFill>
                <a:srgbClr val="374151"/>
              </a:solidFill>
            </a:endParaRPr>
          </a:p>
        </p:txBody>
      </p:sp>
      <p:sp>
        <p:nvSpPr>
          <p:cNvPr id="4" name="Slide Number Placeholder 3">
            <a:extLst>
              <a:ext uri="{FF2B5EF4-FFF2-40B4-BE49-F238E27FC236}">
                <a16:creationId xmlns:a16="http://schemas.microsoft.com/office/drawing/2014/main" id="{E032D59F-356E-32E9-5182-70278401C149}"/>
              </a:ext>
            </a:extLst>
          </p:cNvPr>
          <p:cNvSpPr>
            <a:spLocks noGrp="1"/>
          </p:cNvSpPr>
          <p:nvPr>
            <p:ph type="sldNum" sz="quarter" idx="12"/>
          </p:nvPr>
        </p:nvSpPr>
        <p:spPr/>
        <p:txBody>
          <a:bodyPr/>
          <a:lstStyle/>
          <a:p>
            <a:fld id="{3A98EE3D-8CD1-4C3F-BD1C-C98C9596463C}" type="slidenum">
              <a:rPr lang="en-US" smtClean="0"/>
              <a:t>15</a:t>
            </a:fld>
            <a:endParaRPr lang="en-US"/>
          </a:p>
        </p:txBody>
      </p:sp>
    </p:spTree>
    <p:extLst>
      <p:ext uri="{BB962C8B-B14F-4D97-AF65-F5344CB8AC3E}">
        <p14:creationId xmlns:p14="http://schemas.microsoft.com/office/powerpoint/2010/main" val="4051403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 name="Rectangle 1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0" name="Rectangle 1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1" name="Rectangle 1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2" name="Rectangle 1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 name="Rectangle 11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34" name="Rectangle 12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917380-3614-4418-3395-E1ED5116D18D}"/>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rgbClr val="FFFFFF"/>
                </a:solidFill>
              </a:rPr>
              <a:t>Thank you</a:t>
            </a:r>
          </a:p>
        </p:txBody>
      </p:sp>
      <p:sp>
        <p:nvSpPr>
          <p:cNvPr id="135" name="Rectangle 12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 name="Picture 9" descr="A group of people posing for a photo&#10;&#10;Description automatically generated">
            <a:extLst>
              <a:ext uri="{FF2B5EF4-FFF2-40B4-BE49-F238E27FC236}">
                <a16:creationId xmlns:a16="http://schemas.microsoft.com/office/drawing/2014/main" id="{D6FEEDFE-EC44-CF00-8874-0AD3EBA1D3C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4697" r="25247" b="-1"/>
          <a:stretch/>
        </p:blipFill>
        <p:spPr>
          <a:xfrm>
            <a:off x="4654295" y="457200"/>
            <a:ext cx="7086151" cy="5899650"/>
          </a:xfrm>
          <a:prstGeom prst="rect">
            <a:avLst/>
          </a:prstGeom>
        </p:spPr>
      </p:pic>
      <p:sp>
        <p:nvSpPr>
          <p:cNvPr id="12" name="TextBox 11">
            <a:extLst>
              <a:ext uri="{FF2B5EF4-FFF2-40B4-BE49-F238E27FC236}">
                <a16:creationId xmlns:a16="http://schemas.microsoft.com/office/drawing/2014/main" id="{2B2131A8-4D23-DE70-4AB9-4AC8935632E3}"/>
              </a:ext>
            </a:extLst>
          </p:cNvPr>
          <p:cNvSpPr txBox="1"/>
          <p:nvPr/>
        </p:nvSpPr>
        <p:spPr>
          <a:xfrm>
            <a:off x="9346842" y="6156795"/>
            <a:ext cx="239360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whatsageek.com/tv/orange-new-black-time-3-season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3" name="Slide Number Placeholder 2">
            <a:extLst>
              <a:ext uri="{FF2B5EF4-FFF2-40B4-BE49-F238E27FC236}">
                <a16:creationId xmlns:a16="http://schemas.microsoft.com/office/drawing/2014/main" id="{A615E094-0806-70AC-1C0F-E117D973D9BE}"/>
              </a:ext>
            </a:extLst>
          </p:cNvPr>
          <p:cNvSpPr>
            <a:spLocks noGrp="1"/>
          </p:cNvSpPr>
          <p:nvPr>
            <p:ph type="sldNum" sz="quarter" idx="12"/>
          </p:nvPr>
        </p:nvSpPr>
        <p:spPr/>
        <p:txBody>
          <a:bodyPr/>
          <a:lstStyle/>
          <a:p>
            <a:fld id="{3A98EE3D-8CD1-4C3F-BD1C-C98C9596463C}" type="slidenum">
              <a:rPr lang="en-US" smtClean="0"/>
              <a:t>16</a:t>
            </a:fld>
            <a:endParaRPr lang="en-US"/>
          </a:p>
        </p:txBody>
      </p:sp>
    </p:spTree>
    <p:extLst>
      <p:ext uri="{BB962C8B-B14F-4D97-AF65-F5344CB8AC3E}">
        <p14:creationId xmlns:p14="http://schemas.microsoft.com/office/powerpoint/2010/main" val="54136329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502D7-4735-43D1-B4C6-993E8AF23EBD}"/>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AGENDA</a:t>
            </a:r>
          </a:p>
        </p:txBody>
      </p:sp>
      <p:sp>
        <p:nvSpPr>
          <p:cNvPr id="11" name="Rectangle 10">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7" name="Content Placeholder 2">
            <a:extLst>
              <a:ext uri="{FF2B5EF4-FFF2-40B4-BE49-F238E27FC236}">
                <a16:creationId xmlns:a16="http://schemas.microsoft.com/office/drawing/2014/main" id="{59E3C572-5335-1A96-5407-CA28A1446656}"/>
              </a:ext>
            </a:extLst>
          </p:cNvPr>
          <p:cNvGraphicFramePr>
            <a:graphicFrameLocks noGrp="1"/>
          </p:cNvGraphicFramePr>
          <p:nvPr>
            <p:ph idx="1"/>
            <p:extLst>
              <p:ext uri="{D42A27DB-BD31-4B8C-83A1-F6EECF244321}">
                <p14:modId xmlns:p14="http://schemas.microsoft.com/office/powerpoint/2010/main" val="1162840286"/>
              </p:ext>
            </p:extLst>
          </p:nvPr>
        </p:nvGraphicFramePr>
        <p:xfrm>
          <a:off x="4857230" y="1035255"/>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7" name="Slide Number Placeholder 46">
            <a:extLst>
              <a:ext uri="{FF2B5EF4-FFF2-40B4-BE49-F238E27FC236}">
                <a16:creationId xmlns:a16="http://schemas.microsoft.com/office/drawing/2014/main" id="{66DC6922-43FC-BDAC-9630-6556B217F15F}"/>
              </a:ext>
            </a:extLst>
          </p:cNvPr>
          <p:cNvSpPr>
            <a:spLocks noGrp="1"/>
          </p:cNvSpPr>
          <p:nvPr>
            <p:ph type="sldNum" sz="quarter" idx="12"/>
          </p:nvPr>
        </p:nvSpPr>
        <p:spPr/>
        <p:txBody>
          <a:bodyPr/>
          <a:lstStyle/>
          <a:p>
            <a:fld id="{3A98EE3D-8CD1-4C3F-BD1C-C98C9596463C}" type="slidenum">
              <a:rPr lang="en-US" smtClean="0">
                <a:solidFill>
                  <a:schemeClr val="bg1"/>
                </a:solidFill>
              </a:rPr>
              <a:t>2</a:t>
            </a:fld>
            <a:endParaRPr lang="en-US">
              <a:solidFill>
                <a:schemeClr val="bg1"/>
              </a:solidFill>
            </a:endParaRPr>
          </a:p>
        </p:txBody>
      </p:sp>
    </p:spTree>
    <p:extLst>
      <p:ext uri="{BB962C8B-B14F-4D97-AF65-F5344CB8AC3E}">
        <p14:creationId xmlns:p14="http://schemas.microsoft.com/office/powerpoint/2010/main" val="99531210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7">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958A8-2175-607D-3251-3075C2B2E78A}"/>
              </a:ext>
            </a:extLst>
          </p:cNvPr>
          <p:cNvSpPr>
            <a:spLocks noGrp="1"/>
          </p:cNvSpPr>
          <p:nvPr>
            <p:ph type="title"/>
          </p:nvPr>
        </p:nvSpPr>
        <p:spPr>
          <a:xfrm>
            <a:off x="581193" y="702156"/>
            <a:ext cx="6540462" cy="1013800"/>
          </a:xfrm>
        </p:spPr>
        <p:txBody>
          <a:bodyPr>
            <a:normAutofit/>
          </a:bodyPr>
          <a:lstStyle/>
          <a:p>
            <a:r>
              <a:rPr lang="en-US">
                <a:solidFill>
                  <a:schemeClr val="tx2"/>
                </a:solidFill>
              </a:rPr>
              <a:t>INTRODUCTION</a:t>
            </a:r>
          </a:p>
        </p:txBody>
      </p:sp>
      <p:sp>
        <p:nvSpPr>
          <p:cNvPr id="47" name="Rectangle 39">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7A1D3C95-B544-1781-4D71-28865747534D}"/>
              </a:ext>
            </a:extLst>
          </p:cNvPr>
          <p:cNvSpPr>
            <a:spLocks noGrp="1"/>
          </p:cNvSpPr>
          <p:nvPr>
            <p:ph idx="1"/>
          </p:nvPr>
        </p:nvSpPr>
        <p:spPr>
          <a:xfrm>
            <a:off x="581194" y="1896533"/>
            <a:ext cx="6309003" cy="3962266"/>
          </a:xfrm>
        </p:spPr>
        <p:txBody>
          <a:bodyPr>
            <a:normAutofit/>
          </a:bodyPr>
          <a:lstStyle/>
          <a:p>
            <a:r>
              <a:rPr lang="en-IN" sz="2400" b="0" i="0">
                <a:solidFill>
                  <a:schemeClr val="tx2"/>
                </a:solidFill>
                <a:effectLst/>
              </a:rPr>
              <a:t>Introduction to the capital punishment and its status in Texas.</a:t>
            </a:r>
          </a:p>
          <a:p>
            <a:r>
              <a:rPr lang="en-IN" sz="2400">
                <a:solidFill>
                  <a:schemeClr val="tx2"/>
                </a:solidFill>
              </a:rPr>
              <a:t>This project focuses on understanding </a:t>
            </a:r>
            <a:r>
              <a:rPr lang="en-IN" sz="2400" b="0" i="0" u="none" strike="noStrike">
                <a:solidFill>
                  <a:schemeClr val="tx2"/>
                </a:solidFill>
                <a:effectLst/>
              </a:rPr>
              <a:t>mental condition prior to execution </a:t>
            </a:r>
            <a:r>
              <a:rPr lang="en-IN" sz="2400">
                <a:solidFill>
                  <a:schemeClr val="tx2"/>
                </a:solidFill>
              </a:rPr>
              <a:t>of death row inmates </a:t>
            </a:r>
            <a:r>
              <a:rPr lang="en-IN" sz="2400" b="0" i="0">
                <a:solidFill>
                  <a:schemeClr val="tx2"/>
                </a:solidFill>
                <a:effectLst/>
              </a:rPr>
              <a:t>based on demographic factors and geographic location .</a:t>
            </a:r>
          </a:p>
        </p:txBody>
      </p:sp>
      <p:pic>
        <p:nvPicPr>
          <p:cNvPr id="17" name="Picture 16" descr="A picture containing text, person, outdoor, group&#10;&#10;Description automatically generated">
            <a:extLst>
              <a:ext uri="{FF2B5EF4-FFF2-40B4-BE49-F238E27FC236}">
                <a16:creationId xmlns:a16="http://schemas.microsoft.com/office/drawing/2014/main" id="{0D0BBAF5-0B20-8222-FA40-6F29033C684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5451" r="4" b="7490"/>
          <a:stretch/>
        </p:blipFill>
        <p:spPr>
          <a:xfrm>
            <a:off x="7568188" y="-1"/>
            <a:ext cx="4623812" cy="3381502"/>
          </a:xfrm>
          <a:prstGeom prst="rect">
            <a:avLst/>
          </a:prstGeom>
        </p:spPr>
      </p:pic>
      <p:pic>
        <p:nvPicPr>
          <p:cNvPr id="23" name="Picture 22" descr="A close-up of a skeleton&#10;&#10;Description automatically generated with low confidence">
            <a:extLst>
              <a:ext uri="{FF2B5EF4-FFF2-40B4-BE49-F238E27FC236}">
                <a16:creationId xmlns:a16="http://schemas.microsoft.com/office/drawing/2014/main" id="{A23FFA42-F848-D199-63AD-B797EDDCDC6D}"/>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r="16305"/>
          <a:stretch/>
        </p:blipFill>
        <p:spPr>
          <a:xfrm>
            <a:off x="7571351" y="3476499"/>
            <a:ext cx="4620649" cy="3381500"/>
          </a:xfrm>
          <a:prstGeom prst="rect">
            <a:avLst/>
          </a:prstGeom>
        </p:spPr>
      </p:pic>
      <p:sp>
        <p:nvSpPr>
          <p:cNvPr id="4" name="Slide Number Placeholder 3">
            <a:extLst>
              <a:ext uri="{FF2B5EF4-FFF2-40B4-BE49-F238E27FC236}">
                <a16:creationId xmlns:a16="http://schemas.microsoft.com/office/drawing/2014/main" id="{56E03DD2-EDA4-6837-F480-6BF5D0DF1DAA}"/>
              </a:ext>
            </a:extLst>
          </p:cNvPr>
          <p:cNvSpPr>
            <a:spLocks noGrp="1"/>
          </p:cNvSpPr>
          <p:nvPr>
            <p:ph type="sldNum" sz="quarter" idx="12"/>
          </p:nvPr>
        </p:nvSpPr>
        <p:spPr/>
        <p:txBody>
          <a:bodyPr/>
          <a:lstStyle/>
          <a:p>
            <a:fld id="{3A98EE3D-8CD1-4C3F-BD1C-C98C9596463C}" type="slidenum">
              <a:rPr lang="en-US" smtClean="0"/>
              <a:t>3</a:t>
            </a:fld>
            <a:endParaRPr lang="en-US"/>
          </a:p>
        </p:txBody>
      </p:sp>
    </p:spTree>
    <p:extLst>
      <p:ext uri="{BB962C8B-B14F-4D97-AF65-F5344CB8AC3E}">
        <p14:creationId xmlns:p14="http://schemas.microsoft.com/office/powerpoint/2010/main" val="1964520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2" name="Rectangle 13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0BEBD69-B633-82D4-5312-164AAAC70155}"/>
              </a:ext>
            </a:extLst>
          </p:cNvPr>
          <p:cNvSpPr>
            <a:spLocks noGrp="1"/>
          </p:cNvSpPr>
          <p:nvPr>
            <p:ph type="title"/>
          </p:nvPr>
        </p:nvSpPr>
        <p:spPr>
          <a:xfrm>
            <a:off x="605438" y="730857"/>
            <a:ext cx="3259016" cy="1462692"/>
          </a:xfrm>
        </p:spPr>
        <p:txBody>
          <a:bodyPr vert="horz" lIns="91440" tIns="45720" rIns="91440" bIns="45720" rtlCol="0" anchor="b">
            <a:normAutofit/>
          </a:bodyPr>
          <a:lstStyle/>
          <a:p>
            <a:r>
              <a:rPr lang="en-US" sz="2800" b="0" kern="1200" cap="all">
                <a:solidFill>
                  <a:srgbClr val="FFFFFF"/>
                </a:solidFill>
                <a:latin typeface="+mj-lt"/>
                <a:ea typeface="+mj-ea"/>
                <a:cs typeface="+mj-cs"/>
              </a:rPr>
              <a:t>DATASET</a:t>
            </a:r>
          </a:p>
        </p:txBody>
      </p:sp>
      <p:sp>
        <p:nvSpPr>
          <p:cNvPr id="136" name="Rectangle 13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0" name="Rectangle 13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TextBox 16">
            <a:extLst>
              <a:ext uri="{FF2B5EF4-FFF2-40B4-BE49-F238E27FC236}">
                <a16:creationId xmlns:a16="http://schemas.microsoft.com/office/drawing/2014/main" id="{08ECEF73-0F7C-F3C0-16E8-246BA74019EC}"/>
              </a:ext>
            </a:extLst>
          </p:cNvPr>
          <p:cNvSpPr txBox="1"/>
          <p:nvPr/>
        </p:nvSpPr>
        <p:spPr>
          <a:xfrm>
            <a:off x="671513" y="2255294"/>
            <a:ext cx="3123783" cy="3671936"/>
          </a:xfrm>
          <a:prstGeom prst="rect">
            <a:avLst/>
          </a:prstGeom>
        </p:spPr>
        <p:txBody>
          <a:bodyPr vert="horz" lIns="91440" tIns="45720" rIns="91440" bIns="45720" rtlCol="0" anchor="t">
            <a:noAutofit/>
          </a:bodyPr>
          <a:lstStyle/>
          <a:p>
            <a:pPr>
              <a:spcBef>
                <a:spcPct val="20000"/>
              </a:spcBef>
              <a:spcAft>
                <a:spcPts val="600"/>
              </a:spcAft>
              <a:buClr>
                <a:schemeClr val="accent1"/>
              </a:buClr>
              <a:buSzPct val="92000"/>
              <a:buFont typeface="Wingdings 2" panose="05020102010507070707" pitchFamily="18" charset="2"/>
              <a:buChar char=""/>
            </a:pPr>
            <a:r>
              <a:rPr lang="en-US" sz="1400" b="0" i="0" u="sng" strike="noStrike">
                <a:solidFill>
                  <a:schemeClr val="accent2">
                    <a:lumMod val="40000"/>
                    <a:lumOff val="60000"/>
                  </a:schemeClr>
                </a:solidFill>
                <a:effectLst/>
                <a:hlinkClick r:id="rId2">
                  <a:extLst>
                    <a:ext uri="{A12FA001-AC4F-418D-AE19-62706E023703}">
                      <ahyp:hlinkClr xmlns:ahyp="http://schemas.microsoft.com/office/drawing/2018/hyperlinkcolor" val="tx"/>
                    </a:ext>
                  </a:extLst>
                </a:hlinkClick>
              </a:rPr>
              <a:t>Last Words of Death Row Inmates  Kaggle</a:t>
            </a:r>
          </a:p>
          <a:p>
            <a:pPr marL="285750" indent="-285750">
              <a:buClr>
                <a:schemeClr val="accent1"/>
              </a:buClr>
              <a:buSzPct val="92000"/>
              <a:buFont typeface="Arial" panose="05020102010507070707" pitchFamily="18" charset="2"/>
              <a:buChar char="•"/>
            </a:pPr>
            <a:r>
              <a:rPr lang="en-IN" sz="1400">
                <a:solidFill>
                  <a:schemeClr val="accent2">
                    <a:lumMod val="40000"/>
                    <a:lumOff val="60000"/>
                  </a:schemeClr>
                </a:solidFill>
                <a:latin typeface="Arial"/>
                <a:cs typeface="Arial"/>
              </a:rPr>
              <a:t>Our dataset was obtained from Kaggle, which collected information from the website of the Texas Department of Criminal Justice.</a:t>
            </a:r>
            <a:endParaRPr lang="en-US" sz="1400">
              <a:solidFill>
                <a:schemeClr val="accent2">
                  <a:lumMod val="40000"/>
                  <a:lumOff val="60000"/>
                </a:schemeClr>
              </a:solidFill>
              <a:latin typeface="Arial"/>
              <a:cs typeface="Arial"/>
            </a:endParaRPr>
          </a:p>
          <a:p>
            <a:pPr marL="285750" indent="-285750">
              <a:buFont typeface="Arial" panose="05020102010507070707" pitchFamily="18" charset="2"/>
              <a:buChar char="•"/>
            </a:pPr>
            <a:r>
              <a:rPr lang="en-IN" sz="1400">
                <a:solidFill>
                  <a:schemeClr val="accent2">
                    <a:lumMod val="40000"/>
                    <a:lumOff val="60000"/>
                  </a:schemeClr>
                </a:solidFill>
                <a:latin typeface="Arial"/>
                <a:cs typeface="Arial"/>
              </a:rPr>
              <a:t>The Texas Department of Criminal Justice executed 582 prisoners using the death penalty between the years 1982 and 2023.</a:t>
            </a:r>
            <a:endParaRPr lang="en-US" sz="1400">
              <a:solidFill>
                <a:schemeClr val="accent2">
                  <a:lumMod val="40000"/>
                  <a:lumOff val="60000"/>
                </a:schemeClr>
              </a:solidFill>
              <a:latin typeface="Arial"/>
              <a:cs typeface="Arial"/>
            </a:endParaRPr>
          </a:p>
          <a:p>
            <a:pPr marL="285750" indent="-285750">
              <a:buFont typeface="Arial" panose="05020102010507070707" pitchFamily="18" charset="2"/>
              <a:buChar char="•"/>
            </a:pPr>
            <a:r>
              <a:rPr lang="en-IN" sz="1400">
                <a:solidFill>
                  <a:schemeClr val="accent2">
                    <a:lumMod val="40000"/>
                    <a:lumOff val="60000"/>
                  </a:schemeClr>
                </a:solidFill>
                <a:latin typeface="Arial"/>
                <a:cs typeface="Arial"/>
              </a:rPr>
              <a:t>The dataset comprises 21 variables, and we will explore various variable combinations to determine which columns provide the most valuable data for our project.</a:t>
            </a:r>
            <a:endParaRPr lang="en-US" sz="1400">
              <a:solidFill>
                <a:schemeClr val="accent2">
                  <a:lumMod val="40000"/>
                  <a:lumOff val="60000"/>
                </a:schemeClr>
              </a:solidFill>
              <a:latin typeface="Arial"/>
              <a:cs typeface="Arial"/>
            </a:endParaRPr>
          </a:p>
        </p:txBody>
      </p:sp>
      <p:pic>
        <p:nvPicPr>
          <p:cNvPr id="13" name="Picture 12" descr="Calendar&#10;&#10;Description automatically generated with medium confidence">
            <a:extLst>
              <a:ext uri="{FF2B5EF4-FFF2-40B4-BE49-F238E27FC236}">
                <a16:creationId xmlns:a16="http://schemas.microsoft.com/office/drawing/2014/main" id="{9D5C3389-564C-EFB8-81DD-9A126319E9C0}"/>
              </a:ext>
            </a:extLst>
          </p:cNvPr>
          <p:cNvPicPr>
            <a:picLocks noChangeAspect="1"/>
          </p:cNvPicPr>
          <p:nvPr/>
        </p:nvPicPr>
        <p:blipFill rotWithShape="1">
          <a:blip r:embed="rId3"/>
          <a:srcRect t="14606" r="19036"/>
          <a:stretch/>
        </p:blipFill>
        <p:spPr>
          <a:xfrm>
            <a:off x="4241830" y="989878"/>
            <a:ext cx="7499523" cy="5400861"/>
          </a:xfrm>
          <a:prstGeom prst="rect">
            <a:avLst/>
          </a:prstGeom>
        </p:spPr>
      </p:pic>
      <p:sp>
        <p:nvSpPr>
          <p:cNvPr id="3" name="Slide Number Placeholder 2">
            <a:extLst>
              <a:ext uri="{FF2B5EF4-FFF2-40B4-BE49-F238E27FC236}">
                <a16:creationId xmlns:a16="http://schemas.microsoft.com/office/drawing/2014/main" id="{D23B206E-71ED-1727-09C3-B54A31022B15}"/>
              </a:ext>
            </a:extLst>
          </p:cNvPr>
          <p:cNvSpPr>
            <a:spLocks noGrp="1"/>
          </p:cNvSpPr>
          <p:nvPr>
            <p:ph type="sldNum" sz="quarter" idx="12"/>
          </p:nvPr>
        </p:nvSpPr>
        <p:spPr/>
        <p:txBody>
          <a:bodyPr/>
          <a:lstStyle/>
          <a:p>
            <a:fld id="{3A98EE3D-8CD1-4C3F-BD1C-C98C9596463C}" type="slidenum">
              <a:rPr lang="en-US" smtClean="0">
                <a:solidFill>
                  <a:schemeClr val="bg1"/>
                </a:solidFill>
              </a:rPr>
              <a:t>4</a:t>
            </a:fld>
            <a:endParaRPr lang="en-US">
              <a:solidFill>
                <a:schemeClr val="bg1"/>
              </a:solidFill>
            </a:endParaRPr>
          </a:p>
        </p:txBody>
      </p:sp>
    </p:spTree>
    <p:extLst>
      <p:ext uri="{BB962C8B-B14F-4D97-AF65-F5344CB8AC3E}">
        <p14:creationId xmlns:p14="http://schemas.microsoft.com/office/powerpoint/2010/main" val="179927805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ABB03BCF-53C2-4F78-827D-E6DE86B90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EBD69-B633-82D4-5312-164AAAC70155}"/>
              </a:ext>
            </a:extLst>
          </p:cNvPr>
          <p:cNvSpPr>
            <a:spLocks noGrp="1"/>
          </p:cNvSpPr>
          <p:nvPr>
            <p:ph type="title"/>
          </p:nvPr>
        </p:nvSpPr>
        <p:spPr>
          <a:xfrm>
            <a:off x="446534" y="837983"/>
            <a:ext cx="3475915" cy="648466"/>
          </a:xfrm>
        </p:spPr>
        <p:txBody>
          <a:bodyPr vert="horz" lIns="91440" tIns="45720" rIns="91440" bIns="45720" rtlCol="0" anchor="b">
            <a:normAutofit/>
          </a:bodyPr>
          <a:lstStyle/>
          <a:p>
            <a:r>
              <a:rPr lang="en-US" b="0" kern="1200" cap="all">
                <a:solidFill>
                  <a:schemeClr val="tx2"/>
                </a:solidFill>
                <a:latin typeface="+mj-lt"/>
                <a:ea typeface="+mj-ea"/>
                <a:cs typeface="+mj-cs"/>
              </a:rPr>
              <a:t>DATASET</a:t>
            </a:r>
          </a:p>
        </p:txBody>
      </p:sp>
      <p:sp>
        <p:nvSpPr>
          <p:cNvPr id="134" name="Rectangle 133">
            <a:extLst>
              <a:ext uri="{FF2B5EF4-FFF2-40B4-BE49-F238E27FC236}">
                <a16:creationId xmlns:a16="http://schemas.microsoft.com/office/drawing/2014/main" id="{58FC31B1-C9FB-4110-B34B-BC74D8632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6" name="Rectangle 135">
            <a:extLst>
              <a:ext uri="{FF2B5EF4-FFF2-40B4-BE49-F238E27FC236}">
                <a16:creationId xmlns:a16="http://schemas.microsoft.com/office/drawing/2014/main" id="{6F945249-DD95-405F-8A51-335F3FE03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8" name="Rectangle 137">
            <a:extLst>
              <a:ext uri="{FF2B5EF4-FFF2-40B4-BE49-F238E27FC236}">
                <a16:creationId xmlns:a16="http://schemas.microsoft.com/office/drawing/2014/main" id="{31EDC20E-2FBC-4FDF-97C1-181B08DC8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A8837D8D-722D-A706-14AB-86F04B6D19CF}"/>
              </a:ext>
            </a:extLst>
          </p:cNvPr>
          <p:cNvSpPr txBox="1"/>
          <p:nvPr/>
        </p:nvSpPr>
        <p:spPr>
          <a:xfrm>
            <a:off x="2138118" y="1005840"/>
            <a:ext cx="3568662" cy="734982"/>
          </a:xfrm>
          <a:prstGeom prst="rect">
            <a:avLst/>
          </a:prstGeom>
        </p:spPr>
        <p:txBody>
          <a:bodyPr vert="horz" lIns="91440" tIns="45720" rIns="91440" bIns="45720" rtlCol="0" anchor="ctr">
            <a:normAutofit/>
          </a:bodyPr>
          <a:lstStyle/>
          <a:p>
            <a:pPr>
              <a:spcBef>
                <a:spcPct val="20000"/>
              </a:spcBef>
              <a:spcAft>
                <a:spcPts val="600"/>
              </a:spcAft>
              <a:buClr>
                <a:srgbClr val="FD4C15"/>
              </a:buClr>
              <a:buSzPct val="92000"/>
            </a:pPr>
            <a:r>
              <a:rPr lang="en-US" b="0" i="0" u="sng" strike="noStrike">
                <a:solidFill>
                  <a:schemeClr val="tx1">
                    <a:lumMod val="75000"/>
                    <a:lumOff val="25000"/>
                  </a:schemeClr>
                </a:solidFill>
                <a:effectLst/>
                <a:hlinkClick r:id="rId3"/>
              </a:rPr>
              <a:t>Death Row Executed Offenders</a:t>
            </a:r>
            <a:br>
              <a:rPr lang="en-US">
                <a:solidFill>
                  <a:schemeClr val="tx1">
                    <a:lumMod val="75000"/>
                    <a:lumOff val="25000"/>
                  </a:schemeClr>
                </a:solidFill>
              </a:rPr>
            </a:br>
            <a:endParaRPr lang="en-US">
              <a:solidFill>
                <a:schemeClr val="tx1">
                  <a:lumMod val="75000"/>
                  <a:lumOff val="25000"/>
                </a:schemeClr>
              </a:solidFill>
            </a:endParaRPr>
          </a:p>
        </p:txBody>
      </p:sp>
      <p:pic>
        <p:nvPicPr>
          <p:cNvPr id="5" name="Picture 4" descr="Graphical user interface, table&#10;&#10;Description automatically generated">
            <a:extLst>
              <a:ext uri="{FF2B5EF4-FFF2-40B4-BE49-F238E27FC236}">
                <a16:creationId xmlns:a16="http://schemas.microsoft.com/office/drawing/2014/main" id="{AA1A755E-F37B-1D25-EA5D-C923FE901E1E}"/>
              </a:ext>
            </a:extLst>
          </p:cNvPr>
          <p:cNvPicPr>
            <a:picLocks noChangeAspect="1"/>
          </p:cNvPicPr>
          <p:nvPr/>
        </p:nvPicPr>
        <p:blipFill rotWithShape="1">
          <a:blip r:embed="rId4"/>
          <a:srcRect r="-1" b="24933"/>
          <a:stretch/>
        </p:blipFill>
        <p:spPr>
          <a:xfrm>
            <a:off x="173407" y="1654306"/>
            <a:ext cx="5820618" cy="4507393"/>
          </a:xfrm>
          <a:prstGeom prst="rect">
            <a:avLst/>
          </a:prstGeom>
        </p:spPr>
      </p:pic>
      <p:pic>
        <p:nvPicPr>
          <p:cNvPr id="4" name="Content Placeholder 4" descr="Graphical user interface, text, application&#10;&#10;Description automatically generated">
            <a:extLst>
              <a:ext uri="{FF2B5EF4-FFF2-40B4-BE49-F238E27FC236}">
                <a16:creationId xmlns:a16="http://schemas.microsoft.com/office/drawing/2014/main" id="{EAD93BC3-9162-99D4-27C6-91A64B718F47}"/>
              </a:ext>
            </a:extLst>
          </p:cNvPr>
          <p:cNvPicPr>
            <a:picLocks noChangeAspect="1"/>
          </p:cNvPicPr>
          <p:nvPr/>
        </p:nvPicPr>
        <p:blipFill rotWithShape="1">
          <a:blip r:embed="rId5"/>
          <a:srcRect r="2" b="7448"/>
          <a:stretch/>
        </p:blipFill>
        <p:spPr>
          <a:xfrm>
            <a:off x="6584803" y="3361546"/>
            <a:ext cx="5016419" cy="3181415"/>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7D07BF00-35FB-B42C-9429-26DC7804ACB0}"/>
              </a:ext>
            </a:extLst>
          </p:cNvPr>
          <p:cNvPicPr>
            <a:picLocks noChangeAspect="1"/>
          </p:cNvPicPr>
          <p:nvPr/>
        </p:nvPicPr>
        <p:blipFill rotWithShape="1">
          <a:blip r:embed="rId6"/>
          <a:srcRect t="7451" r="-3" b="-3"/>
          <a:stretch/>
        </p:blipFill>
        <p:spPr>
          <a:xfrm>
            <a:off x="6440557" y="672531"/>
            <a:ext cx="5475398" cy="2666555"/>
          </a:xfrm>
          <a:prstGeom prst="rect">
            <a:avLst/>
          </a:prstGeom>
        </p:spPr>
      </p:pic>
      <p:sp>
        <p:nvSpPr>
          <p:cNvPr id="7" name="Slide Number Placeholder 6">
            <a:extLst>
              <a:ext uri="{FF2B5EF4-FFF2-40B4-BE49-F238E27FC236}">
                <a16:creationId xmlns:a16="http://schemas.microsoft.com/office/drawing/2014/main" id="{4D84EC20-FD53-3489-B47E-2941314C7973}"/>
              </a:ext>
            </a:extLst>
          </p:cNvPr>
          <p:cNvSpPr>
            <a:spLocks noGrp="1"/>
          </p:cNvSpPr>
          <p:nvPr>
            <p:ph type="sldNum" sz="quarter" idx="12"/>
          </p:nvPr>
        </p:nvSpPr>
        <p:spPr/>
        <p:txBody>
          <a:bodyPr/>
          <a:lstStyle/>
          <a:p>
            <a:fld id="{3A98EE3D-8CD1-4C3F-BD1C-C98C9596463C}" type="slidenum">
              <a:rPr lang="en-US" smtClean="0"/>
              <a:t>5</a:t>
            </a:fld>
            <a:endParaRPr lang="en-US"/>
          </a:p>
        </p:txBody>
      </p:sp>
    </p:spTree>
    <p:extLst>
      <p:ext uri="{BB962C8B-B14F-4D97-AF65-F5344CB8AC3E}">
        <p14:creationId xmlns:p14="http://schemas.microsoft.com/office/powerpoint/2010/main" val="310147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74">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9" name="Rectangle 76">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Rectangle 78">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1" name="Rectangle 80">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02" name="Rectangle 82">
            <a:extLst>
              <a:ext uri="{FF2B5EF4-FFF2-40B4-BE49-F238E27FC236}">
                <a16:creationId xmlns:a16="http://schemas.microsoft.com/office/drawing/2014/main" id="{8A555FB3-C8F7-4C59-92A7-A7155CC38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84">
            <a:extLst>
              <a:ext uri="{FF2B5EF4-FFF2-40B4-BE49-F238E27FC236}">
                <a16:creationId xmlns:a16="http://schemas.microsoft.com/office/drawing/2014/main" id="{EB4C7473-9138-4198-AD0F-3C22581FC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 name="Rectangle 86">
            <a:extLst>
              <a:ext uri="{FF2B5EF4-FFF2-40B4-BE49-F238E27FC236}">
                <a16:creationId xmlns:a16="http://schemas.microsoft.com/office/drawing/2014/main" id="{6D9D191F-8949-44E0-B578-9235C28E6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3570A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 name="Rectangle 88">
            <a:extLst>
              <a:ext uri="{FF2B5EF4-FFF2-40B4-BE49-F238E27FC236}">
                <a16:creationId xmlns:a16="http://schemas.microsoft.com/office/drawing/2014/main" id="{9A4F9A2D-9C5D-4790-8FE1-6699E4738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 name="Rectangle 90">
            <a:extLst>
              <a:ext uri="{FF2B5EF4-FFF2-40B4-BE49-F238E27FC236}">
                <a16:creationId xmlns:a16="http://schemas.microsoft.com/office/drawing/2014/main" id="{B6877874-48AA-48C8-AED1-578BEB501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177" y="4467548"/>
            <a:ext cx="11293434" cy="193325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34740-84FB-B2FE-1B78-278A2E211940}"/>
              </a:ext>
            </a:extLst>
          </p:cNvPr>
          <p:cNvSpPr>
            <a:spLocks noGrp="1"/>
          </p:cNvSpPr>
          <p:nvPr>
            <p:ph type="title"/>
          </p:nvPr>
        </p:nvSpPr>
        <p:spPr>
          <a:xfrm>
            <a:off x="581191" y="4672846"/>
            <a:ext cx="10993549" cy="1055987"/>
          </a:xfrm>
        </p:spPr>
        <p:txBody>
          <a:bodyPr vert="horz" lIns="91440" tIns="45720" rIns="91440" bIns="45720" rtlCol="0" anchor="b">
            <a:normAutofit/>
          </a:bodyPr>
          <a:lstStyle/>
          <a:p>
            <a:r>
              <a:rPr lang="en-US" sz="3600">
                <a:solidFill>
                  <a:srgbClr val="FFFFFF"/>
                </a:solidFill>
              </a:rPr>
              <a:t>DATASET</a:t>
            </a:r>
          </a:p>
        </p:txBody>
      </p:sp>
      <p:pic>
        <p:nvPicPr>
          <p:cNvPr id="3" name="Picture 3" descr="Chart&#10;&#10;Description automatically generated">
            <a:extLst>
              <a:ext uri="{FF2B5EF4-FFF2-40B4-BE49-F238E27FC236}">
                <a16:creationId xmlns:a16="http://schemas.microsoft.com/office/drawing/2014/main" id="{480EB7AC-8162-E772-53AC-10DCF89732A1}"/>
              </a:ext>
            </a:extLst>
          </p:cNvPr>
          <p:cNvPicPr>
            <a:picLocks noChangeAspect="1"/>
          </p:cNvPicPr>
          <p:nvPr/>
        </p:nvPicPr>
        <p:blipFill>
          <a:blip r:embed="rId3"/>
          <a:stretch>
            <a:fillRect/>
          </a:stretch>
        </p:blipFill>
        <p:spPr>
          <a:xfrm>
            <a:off x="1297103" y="974331"/>
            <a:ext cx="2000256" cy="3042215"/>
          </a:xfrm>
          <a:prstGeom prst="rect">
            <a:avLst/>
          </a:prstGeom>
        </p:spPr>
      </p:pic>
      <p:sp>
        <p:nvSpPr>
          <p:cNvPr id="107" name="Rectangle 92">
            <a:extLst>
              <a:ext uri="{FF2B5EF4-FFF2-40B4-BE49-F238E27FC236}">
                <a16:creationId xmlns:a16="http://schemas.microsoft.com/office/drawing/2014/main" id="{3EE8606C-FA87-488E-9862-A46550A95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14"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94">
            <a:extLst>
              <a:ext uri="{FF2B5EF4-FFF2-40B4-BE49-F238E27FC236}">
                <a16:creationId xmlns:a16="http://schemas.microsoft.com/office/drawing/2014/main" id="{E84F6131-E7BD-4E9E-A01D-C7ABF4870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0685"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Chart, waterfall chart&#10;&#10;Description automatically generated">
            <a:extLst>
              <a:ext uri="{FF2B5EF4-FFF2-40B4-BE49-F238E27FC236}">
                <a16:creationId xmlns:a16="http://schemas.microsoft.com/office/drawing/2014/main" id="{074DC672-D53C-1464-E157-BCE5FA4FC81A}"/>
              </a:ext>
            </a:extLst>
          </p:cNvPr>
          <p:cNvPicPr>
            <a:picLocks noChangeAspect="1"/>
          </p:cNvPicPr>
          <p:nvPr/>
        </p:nvPicPr>
        <p:blipFill>
          <a:blip r:embed="rId4"/>
          <a:stretch>
            <a:fillRect/>
          </a:stretch>
        </p:blipFill>
        <p:spPr>
          <a:xfrm>
            <a:off x="4591654" y="1331166"/>
            <a:ext cx="3014297" cy="2328544"/>
          </a:xfrm>
          <a:prstGeom prst="rect">
            <a:avLst/>
          </a:prstGeom>
        </p:spPr>
      </p:pic>
      <p:sp>
        <p:nvSpPr>
          <p:cNvPr id="97" name="Rectangle 96">
            <a:extLst>
              <a:ext uri="{FF2B5EF4-FFF2-40B4-BE49-F238E27FC236}">
                <a16:creationId xmlns:a16="http://schemas.microsoft.com/office/drawing/2014/main" id="{1DB0B82A-AC25-4EBB-B330-46CA1BD38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8951"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treemap chart&#10;&#10;Description automatically generated">
            <a:extLst>
              <a:ext uri="{FF2B5EF4-FFF2-40B4-BE49-F238E27FC236}">
                <a16:creationId xmlns:a16="http://schemas.microsoft.com/office/drawing/2014/main" id="{E9019978-2BB4-8275-66B9-8CE9219F3E6D}"/>
              </a:ext>
            </a:extLst>
          </p:cNvPr>
          <p:cNvPicPr>
            <a:picLocks noChangeAspect="1"/>
          </p:cNvPicPr>
          <p:nvPr/>
        </p:nvPicPr>
        <p:blipFill rotWithShape="1">
          <a:blip r:embed="rId5"/>
          <a:srcRect l="26949" t="30560" r="33421" b="26195"/>
          <a:stretch/>
        </p:blipFill>
        <p:spPr>
          <a:xfrm>
            <a:off x="8200003" y="1348770"/>
            <a:ext cx="3384713" cy="2282754"/>
          </a:xfrm>
          <a:prstGeom prst="rect">
            <a:avLst/>
          </a:prstGeom>
        </p:spPr>
      </p:pic>
      <p:sp>
        <p:nvSpPr>
          <p:cNvPr id="6" name="Slide Number Placeholder 5">
            <a:extLst>
              <a:ext uri="{FF2B5EF4-FFF2-40B4-BE49-F238E27FC236}">
                <a16:creationId xmlns:a16="http://schemas.microsoft.com/office/drawing/2014/main" id="{D58FDFCF-65A6-9752-327D-4747C8E3F1ED}"/>
              </a:ext>
            </a:extLst>
          </p:cNvPr>
          <p:cNvSpPr>
            <a:spLocks noGrp="1"/>
          </p:cNvSpPr>
          <p:nvPr>
            <p:ph type="sldNum" sz="quarter" idx="12"/>
          </p:nvPr>
        </p:nvSpPr>
        <p:spPr/>
        <p:txBody>
          <a:bodyPr/>
          <a:lstStyle/>
          <a:p>
            <a:fld id="{3A98EE3D-8CD1-4C3F-BD1C-C98C9596463C}" type="slidenum">
              <a:rPr lang="en-US" smtClean="0"/>
              <a:t>6</a:t>
            </a:fld>
            <a:endParaRPr lang="en-US"/>
          </a:p>
        </p:txBody>
      </p:sp>
    </p:spTree>
    <p:extLst>
      <p:ext uri="{BB962C8B-B14F-4D97-AF65-F5344CB8AC3E}">
        <p14:creationId xmlns:p14="http://schemas.microsoft.com/office/powerpoint/2010/main" val="3713274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7">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9C2F73B-EB17-1747-484A-F2B15FA3E0D6}"/>
              </a:ext>
            </a:extLst>
          </p:cNvPr>
          <p:cNvSpPr>
            <a:spLocks noGrp="1"/>
          </p:cNvSpPr>
          <p:nvPr>
            <p:ph type="title"/>
          </p:nvPr>
        </p:nvSpPr>
        <p:spPr>
          <a:xfrm>
            <a:off x="609906" y="702155"/>
            <a:ext cx="6408568" cy="1269713"/>
          </a:xfrm>
        </p:spPr>
        <p:txBody>
          <a:bodyPr>
            <a:normAutofit/>
          </a:bodyPr>
          <a:lstStyle/>
          <a:p>
            <a:r>
              <a:rPr lang="en-US" sz="4000" b="1"/>
              <a:t>Data </a:t>
            </a:r>
            <a:r>
              <a:rPr lang="en-US" sz="4000" b="1" err="1"/>
              <a:t>prE</a:t>
            </a:r>
            <a:r>
              <a:rPr lang="en-US" sz="4000" b="1"/>
              <a:t>-PROCESSING</a:t>
            </a:r>
          </a:p>
        </p:txBody>
      </p:sp>
      <p:sp>
        <p:nvSpPr>
          <p:cNvPr id="30" name="Rectangle 29">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 picture containing text&#10;&#10;Description automatically generated">
            <a:extLst>
              <a:ext uri="{FF2B5EF4-FFF2-40B4-BE49-F238E27FC236}">
                <a16:creationId xmlns:a16="http://schemas.microsoft.com/office/drawing/2014/main" id="{C5A4D3EF-EA46-4524-FCDE-5A4092DE565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20906" y="1090856"/>
            <a:ext cx="3568662" cy="4495794"/>
          </a:xfrm>
          <a:prstGeom prst="rect">
            <a:avLst/>
          </a:prstGeom>
        </p:spPr>
      </p:pic>
      <p:graphicFrame>
        <p:nvGraphicFramePr>
          <p:cNvPr id="23" name="Content Placeholder 2">
            <a:extLst>
              <a:ext uri="{FF2B5EF4-FFF2-40B4-BE49-F238E27FC236}">
                <a16:creationId xmlns:a16="http://schemas.microsoft.com/office/drawing/2014/main" id="{BBDFD869-B1A9-484E-BB74-54BB0A3C319F}"/>
              </a:ext>
            </a:extLst>
          </p:cNvPr>
          <p:cNvGraphicFramePr>
            <a:graphicFrameLocks noGrp="1"/>
          </p:cNvGraphicFramePr>
          <p:nvPr>
            <p:ph idx="1"/>
            <p:extLst>
              <p:ext uri="{D42A27DB-BD31-4B8C-83A1-F6EECF244321}">
                <p14:modId xmlns:p14="http://schemas.microsoft.com/office/powerpoint/2010/main" val="3740269914"/>
              </p:ext>
            </p:extLst>
          </p:nvPr>
        </p:nvGraphicFramePr>
        <p:xfrm>
          <a:off x="609906" y="2340864"/>
          <a:ext cx="6408568" cy="36344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FF37E87A-2A8A-EFE9-698C-3D994766DFB5}"/>
              </a:ext>
            </a:extLst>
          </p:cNvPr>
          <p:cNvSpPr txBox="1"/>
          <p:nvPr/>
        </p:nvSpPr>
        <p:spPr>
          <a:xfrm>
            <a:off x="9140234" y="5386595"/>
            <a:ext cx="224933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thebluediamondgallery.com/wooden-tile/d/data.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28" name="Slide Number Placeholder 27">
            <a:extLst>
              <a:ext uri="{FF2B5EF4-FFF2-40B4-BE49-F238E27FC236}">
                <a16:creationId xmlns:a16="http://schemas.microsoft.com/office/drawing/2014/main" id="{D5583963-6C08-2771-01C1-C433AEB87744}"/>
              </a:ext>
            </a:extLst>
          </p:cNvPr>
          <p:cNvSpPr>
            <a:spLocks noGrp="1"/>
          </p:cNvSpPr>
          <p:nvPr>
            <p:ph type="sldNum" sz="quarter" idx="12"/>
          </p:nvPr>
        </p:nvSpPr>
        <p:spPr/>
        <p:txBody>
          <a:bodyPr/>
          <a:lstStyle/>
          <a:p>
            <a:fld id="{3A98EE3D-8CD1-4C3F-BD1C-C98C9596463C}" type="slidenum">
              <a:rPr lang="en-US" smtClean="0"/>
              <a:t>7</a:t>
            </a:fld>
            <a:endParaRPr lang="en-US"/>
          </a:p>
        </p:txBody>
      </p:sp>
    </p:spTree>
    <p:extLst>
      <p:ext uri="{BB962C8B-B14F-4D97-AF65-F5344CB8AC3E}">
        <p14:creationId xmlns:p14="http://schemas.microsoft.com/office/powerpoint/2010/main" val="114912168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5E860BE-8101-C04F-E920-3E6C83714F74}"/>
              </a:ext>
            </a:extLst>
          </p:cNvPr>
          <p:cNvSpPr>
            <a:spLocks noGrp="1"/>
          </p:cNvSpPr>
          <p:nvPr>
            <p:ph type="title"/>
          </p:nvPr>
        </p:nvSpPr>
        <p:spPr>
          <a:xfrm>
            <a:off x="601255" y="702155"/>
            <a:ext cx="3409783" cy="1300365"/>
          </a:xfrm>
        </p:spPr>
        <p:txBody>
          <a:bodyPr>
            <a:normAutofit/>
          </a:bodyPr>
          <a:lstStyle/>
          <a:p>
            <a:r>
              <a:rPr lang="en-US">
                <a:solidFill>
                  <a:srgbClr val="FFFFFF"/>
                </a:solidFill>
              </a:rPr>
              <a:t>Unsupervised learning</a:t>
            </a:r>
          </a:p>
        </p:txBody>
      </p:sp>
      <p:sp>
        <p:nvSpPr>
          <p:cNvPr id="8" name="Content Placeholder 7">
            <a:extLst>
              <a:ext uri="{FF2B5EF4-FFF2-40B4-BE49-F238E27FC236}">
                <a16:creationId xmlns:a16="http://schemas.microsoft.com/office/drawing/2014/main" id="{E9DCE87F-9D86-0240-24A7-F4A5EE74220F}"/>
              </a:ext>
            </a:extLst>
          </p:cNvPr>
          <p:cNvSpPr>
            <a:spLocks noGrp="1"/>
          </p:cNvSpPr>
          <p:nvPr>
            <p:ph idx="1"/>
          </p:nvPr>
        </p:nvSpPr>
        <p:spPr>
          <a:xfrm>
            <a:off x="601255" y="2392490"/>
            <a:ext cx="3409782" cy="593390"/>
          </a:xfrm>
        </p:spPr>
        <p:txBody>
          <a:bodyPr>
            <a:noAutofit/>
          </a:bodyPr>
          <a:lstStyle/>
          <a:p>
            <a:pPr marL="0" indent="0">
              <a:buNone/>
            </a:pPr>
            <a:r>
              <a:rPr lang="en-US" sz="3000">
                <a:solidFill>
                  <a:srgbClr val="FFFFFF"/>
                </a:solidFill>
              </a:rPr>
              <a:t>Diagram</a:t>
            </a:r>
            <a:endParaRPr lang="en-US" sz="3000"/>
          </a:p>
        </p:txBody>
      </p:sp>
      <p:pic>
        <p:nvPicPr>
          <p:cNvPr id="4" name="Picture 4" descr="Diagram&#10;&#10;Description automatically generated">
            <a:extLst>
              <a:ext uri="{FF2B5EF4-FFF2-40B4-BE49-F238E27FC236}">
                <a16:creationId xmlns:a16="http://schemas.microsoft.com/office/drawing/2014/main" id="{AE12B28E-3725-E586-8C41-D7CF95AB6412}"/>
              </a:ext>
            </a:extLst>
          </p:cNvPr>
          <p:cNvPicPr>
            <a:picLocks noChangeAspect="1"/>
          </p:cNvPicPr>
          <p:nvPr/>
        </p:nvPicPr>
        <p:blipFill>
          <a:blip r:embed="rId2"/>
          <a:stretch>
            <a:fillRect/>
          </a:stretch>
        </p:blipFill>
        <p:spPr>
          <a:xfrm>
            <a:off x="4486723" y="1140429"/>
            <a:ext cx="6831503" cy="4889531"/>
          </a:xfrm>
          <a:prstGeom prst="rect">
            <a:avLst/>
          </a:prstGeom>
        </p:spPr>
      </p:pic>
      <p:sp>
        <p:nvSpPr>
          <p:cNvPr id="3" name="Slide Number Placeholder 2">
            <a:extLst>
              <a:ext uri="{FF2B5EF4-FFF2-40B4-BE49-F238E27FC236}">
                <a16:creationId xmlns:a16="http://schemas.microsoft.com/office/drawing/2014/main" id="{7C2565BB-EF29-C690-B570-75F812892828}"/>
              </a:ext>
            </a:extLst>
          </p:cNvPr>
          <p:cNvSpPr>
            <a:spLocks noGrp="1"/>
          </p:cNvSpPr>
          <p:nvPr>
            <p:ph type="sldNum" sz="quarter" idx="12"/>
          </p:nvPr>
        </p:nvSpPr>
        <p:spPr/>
        <p:txBody>
          <a:bodyPr/>
          <a:lstStyle/>
          <a:p>
            <a:fld id="{3A98EE3D-8CD1-4C3F-BD1C-C98C9596463C}" type="slidenum">
              <a:rPr lang="en-US" smtClean="0">
                <a:solidFill>
                  <a:schemeClr val="bg1"/>
                </a:solidFill>
              </a:rPr>
              <a:t>8</a:t>
            </a:fld>
            <a:endParaRPr lang="en-US">
              <a:solidFill>
                <a:schemeClr val="bg1"/>
              </a:solidFill>
            </a:endParaRPr>
          </a:p>
        </p:txBody>
      </p:sp>
    </p:spTree>
    <p:extLst>
      <p:ext uri="{BB962C8B-B14F-4D97-AF65-F5344CB8AC3E}">
        <p14:creationId xmlns:p14="http://schemas.microsoft.com/office/powerpoint/2010/main" val="103435025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5F5D-EF5E-4E9F-875D-76D8B0BAB466}"/>
              </a:ext>
            </a:extLst>
          </p:cNvPr>
          <p:cNvSpPr>
            <a:spLocks noGrp="1"/>
          </p:cNvSpPr>
          <p:nvPr>
            <p:ph type="title"/>
          </p:nvPr>
        </p:nvSpPr>
        <p:spPr>
          <a:xfrm>
            <a:off x="581192" y="702156"/>
            <a:ext cx="11029616" cy="879158"/>
          </a:xfrm>
        </p:spPr>
        <p:txBody>
          <a:bodyPr>
            <a:normAutofit/>
          </a:bodyPr>
          <a:lstStyle/>
          <a:p>
            <a:r>
              <a:rPr lang="en-US" b="1"/>
              <a:t>Repeating words</a:t>
            </a:r>
          </a:p>
        </p:txBody>
      </p:sp>
      <p:graphicFrame>
        <p:nvGraphicFramePr>
          <p:cNvPr id="10" name="Content Placeholder 6">
            <a:extLst>
              <a:ext uri="{FF2B5EF4-FFF2-40B4-BE49-F238E27FC236}">
                <a16:creationId xmlns:a16="http://schemas.microsoft.com/office/drawing/2014/main" id="{8A458429-2817-7EAD-727C-C2A99B839700}"/>
              </a:ext>
            </a:extLst>
          </p:cNvPr>
          <p:cNvGraphicFramePr>
            <a:graphicFrameLocks/>
          </p:cNvGraphicFramePr>
          <p:nvPr>
            <p:extLst>
              <p:ext uri="{D42A27DB-BD31-4B8C-83A1-F6EECF244321}">
                <p14:modId xmlns:p14="http://schemas.microsoft.com/office/powerpoint/2010/main" val="1291657826"/>
              </p:ext>
            </p:extLst>
          </p:nvPr>
        </p:nvGraphicFramePr>
        <p:xfrm>
          <a:off x="512813" y="1861172"/>
          <a:ext cx="11464656" cy="1950720"/>
        </p:xfrm>
        <a:graphic>
          <a:graphicData uri="http://schemas.openxmlformats.org/drawingml/2006/table">
            <a:tbl>
              <a:tblPr firstRow="1" firstCol="1" bandRow="1">
                <a:tableStyleId>{5C22544A-7EE6-4342-B048-85BDC9FD1C3A}</a:tableStyleId>
              </a:tblPr>
              <a:tblGrid>
                <a:gridCol w="2574932">
                  <a:extLst>
                    <a:ext uri="{9D8B030D-6E8A-4147-A177-3AD203B41FA5}">
                      <a16:colId xmlns:a16="http://schemas.microsoft.com/office/drawing/2014/main" val="1880698615"/>
                    </a:ext>
                  </a:extLst>
                </a:gridCol>
                <a:gridCol w="1418594">
                  <a:extLst>
                    <a:ext uri="{9D8B030D-6E8A-4147-A177-3AD203B41FA5}">
                      <a16:colId xmlns:a16="http://schemas.microsoft.com/office/drawing/2014/main" val="3349850045"/>
                    </a:ext>
                  </a:extLst>
                </a:gridCol>
                <a:gridCol w="2506834">
                  <a:extLst>
                    <a:ext uri="{9D8B030D-6E8A-4147-A177-3AD203B41FA5}">
                      <a16:colId xmlns:a16="http://schemas.microsoft.com/office/drawing/2014/main" val="1696129780"/>
                    </a:ext>
                  </a:extLst>
                </a:gridCol>
                <a:gridCol w="1913434">
                  <a:extLst>
                    <a:ext uri="{9D8B030D-6E8A-4147-A177-3AD203B41FA5}">
                      <a16:colId xmlns:a16="http://schemas.microsoft.com/office/drawing/2014/main" val="3581263148"/>
                    </a:ext>
                  </a:extLst>
                </a:gridCol>
                <a:gridCol w="1525431">
                  <a:extLst>
                    <a:ext uri="{9D8B030D-6E8A-4147-A177-3AD203B41FA5}">
                      <a16:colId xmlns:a16="http://schemas.microsoft.com/office/drawing/2014/main" val="4086402278"/>
                    </a:ext>
                  </a:extLst>
                </a:gridCol>
                <a:gridCol w="1525431">
                  <a:extLst>
                    <a:ext uri="{9D8B030D-6E8A-4147-A177-3AD203B41FA5}">
                      <a16:colId xmlns:a16="http://schemas.microsoft.com/office/drawing/2014/main" val="1827022318"/>
                    </a:ext>
                  </a:extLst>
                </a:gridCol>
              </a:tblGrid>
              <a:tr h="472923">
                <a:tc>
                  <a:txBody>
                    <a:bodyPr/>
                    <a:lstStyle/>
                    <a:p>
                      <a:pPr algn="ctr">
                        <a:spcAft>
                          <a:spcPts val="0"/>
                        </a:spcAft>
                      </a:pPr>
                      <a:r>
                        <a:rPr lang="en-US" sz="1600">
                          <a:effectLst/>
                        </a:rPr>
                        <a:t>3 Clusters</a:t>
                      </a:r>
                    </a:p>
                  </a:txBody>
                  <a:tcPr marL="68580" marR="68580" marT="0" marB="0"/>
                </a:tc>
                <a:tc>
                  <a:txBody>
                    <a:bodyPr/>
                    <a:lstStyle/>
                    <a:p>
                      <a:pPr algn="ctr">
                        <a:spcAft>
                          <a:spcPts val="0"/>
                        </a:spcAft>
                      </a:pPr>
                      <a:r>
                        <a:rPr lang="en-US" sz="1600">
                          <a:effectLst/>
                        </a:rPr>
                        <a:t>Docs</a:t>
                      </a:r>
                    </a:p>
                  </a:txBody>
                  <a:tcPr marL="68580" marR="68580" marT="0" marB="0"/>
                </a:tc>
                <a:tc>
                  <a:txBody>
                    <a:bodyPr/>
                    <a:lstStyle/>
                    <a:p>
                      <a:pPr lvl="0" algn="ctr">
                        <a:spcAft>
                          <a:spcPts val="0"/>
                        </a:spcAft>
                        <a:buNone/>
                      </a:pPr>
                      <a:r>
                        <a:rPr lang="en-US" sz="1600">
                          <a:effectLst/>
                        </a:rPr>
                        <a:t>Percentage of Docs</a:t>
                      </a:r>
                      <a:endParaRPr lang="en-US" sz="1600"/>
                    </a:p>
                  </a:txBody>
                  <a:tcPr marL="68580" marR="68580" marT="0" marB="0"/>
                </a:tc>
                <a:tc>
                  <a:txBody>
                    <a:bodyPr/>
                    <a:lstStyle/>
                    <a:p>
                      <a:pPr lvl="0" algn="ctr">
                        <a:spcAft>
                          <a:spcPts val="0"/>
                        </a:spcAft>
                        <a:buNone/>
                      </a:pPr>
                      <a:r>
                        <a:rPr lang="en-US" sz="1600">
                          <a:effectLst/>
                        </a:rPr>
                        <a:t>Document Cutoff</a:t>
                      </a:r>
                      <a:endParaRPr lang="en-US" sz="1600"/>
                    </a:p>
                  </a:txBody>
                  <a:tcPr marL="68580" marR="68580" marT="0" marB="0"/>
                </a:tc>
                <a:tc>
                  <a:txBody>
                    <a:bodyPr/>
                    <a:lstStyle/>
                    <a:p>
                      <a:pPr lvl="0" algn="ctr">
                        <a:spcAft>
                          <a:spcPts val="0"/>
                        </a:spcAft>
                        <a:buNone/>
                      </a:pPr>
                      <a:r>
                        <a:rPr lang="en-US" sz="1600">
                          <a:effectLst/>
                        </a:rPr>
                        <a:t>Term Cutoff</a:t>
                      </a:r>
                      <a:endParaRPr lang="en-US" sz="1600"/>
                    </a:p>
                  </a:txBody>
                  <a:tcPr marL="68580" marR="68580" marT="0" marB="0"/>
                </a:tc>
                <a:tc>
                  <a:txBody>
                    <a:bodyPr/>
                    <a:lstStyle/>
                    <a:p>
                      <a:pPr lvl="0" algn="ctr">
                        <a:spcAft>
                          <a:spcPts val="0"/>
                        </a:spcAft>
                        <a:buNone/>
                      </a:pPr>
                      <a:r>
                        <a:rPr lang="en-US" sz="1600">
                          <a:effectLst/>
                        </a:rPr>
                        <a:t>Number of Terms</a:t>
                      </a:r>
                      <a:endParaRPr lang="en-US" sz="1600"/>
                    </a:p>
                  </a:txBody>
                  <a:tcPr marL="68580" marR="68580" marT="0" marB="0"/>
                </a:tc>
                <a:extLst>
                  <a:ext uri="{0D108BD9-81ED-4DB2-BD59-A6C34878D82A}">
                    <a16:rowId xmlns:a16="http://schemas.microsoft.com/office/drawing/2014/main" val="3707416186"/>
                  </a:ext>
                </a:extLst>
              </a:tr>
              <a:tr h="486060">
                <a:tc>
                  <a:txBody>
                    <a:bodyPr/>
                    <a:lstStyle/>
                    <a:p>
                      <a:pPr algn="ctr">
                        <a:spcAft>
                          <a:spcPts val="0"/>
                        </a:spcAft>
                      </a:pPr>
                      <a:r>
                        <a:rPr lang="en-US" sz="1600">
                          <a:effectLst/>
                        </a:rPr>
                        <a:t>sorry, forgive, family, hope, peace</a:t>
                      </a:r>
                    </a:p>
                  </a:txBody>
                  <a:tcPr marL="68580" marR="68580" marT="0" marB="0"/>
                </a:tc>
                <a:tc>
                  <a:txBody>
                    <a:bodyPr/>
                    <a:lstStyle/>
                    <a:p>
                      <a:pPr algn="ctr">
                        <a:spcAft>
                          <a:spcPts val="0"/>
                        </a:spcAft>
                      </a:pPr>
                      <a:r>
                        <a:rPr lang="en-US" sz="1600">
                          <a:effectLst/>
                        </a:rPr>
                        <a:t>174</a:t>
                      </a:r>
                    </a:p>
                  </a:txBody>
                  <a:tcPr marL="68580" marR="68580" marT="0" marB="0"/>
                </a:tc>
                <a:tc>
                  <a:txBody>
                    <a:bodyPr/>
                    <a:lstStyle/>
                    <a:p>
                      <a:pPr lvl="0" algn="ctr">
                        <a:spcAft>
                          <a:spcPts val="0"/>
                        </a:spcAft>
                        <a:buNone/>
                      </a:pPr>
                      <a:r>
                        <a:rPr lang="en-US" sz="1600">
                          <a:effectLst/>
                        </a:rPr>
                        <a:t>43.9%</a:t>
                      </a:r>
                    </a:p>
                  </a:txBody>
                  <a:tcPr marL="68580" marR="68580" marT="0" marB="0"/>
                </a:tc>
                <a:tc>
                  <a:txBody>
                    <a:bodyPr/>
                    <a:lstStyle/>
                    <a:p>
                      <a:pPr lvl="0" algn="ctr">
                        <a:spcAft>
                          <a:spcPts val="0"/>
                        </a:spcAft>
                        <a:buNone/>
                      </a:pPr>
                      <a:r>
                        <a:rPr lang="en-US" sz="1600">
                          <a:effectLst/>
                        </a:rPr>
                        <a:t>0.141</a:t>
                      </a:r>
                      <a:endParaRPr lang="en-US"/>
                    </a:p>
                  </a:txBody>
                  <a:tcPr marL="68580" marR="68580" marT="0" marB="0"/>
                </a:tc>
                <a:tc>
                  <a:txBody>
                    <a:bodyPr/>
                    <a:lstStyle/>
                    <a:p>
                      <a:pPr lvl="0" algn="ctr">
                        <a:spcAft>
                          <a:spcPts val="0"/>
                        </a:spcAft>
                        <a:buNone/>
                      </a:pPr>
                      <a:r>
                        <a:rPr lang="en-US" sz="1600">
                          <a:effectLst/>
                        </a:rPr>
                        <a:t>0.038</a:t>
                      </a:r>
                      <a:endParaRPr lang="en-US"/>
                    </a:p>
                  </a:txBody>
                  <a:tcPr marL="68580" marR="68580" marT="0" marB="0"/>
                </a:tc>
                <a:tc>
                  <a:txBody>
                    <a:bodyPr/>
                    <a:lstStyle/>
                    <a:p>
                      <a:pPr lvl="0" algn="ctr">
                        <a:spcAft>
                          <a:spcPts val="0"/>
                        </a:spcAft>
                        <a:buNone/>
                      </a:pPr>
                      <a:r>
                        <a:rPr lang="en-US" sz="1600">
                          <a:effectLst/>
                        </a:rPr>
                        <a:t>108</a:t>
                      </a:r>
                      <a:endParaRPr lang="en-US"/>
                    </a:p>
                  </a:txBody>
                  <a:tcPr marL="68580" marR="68580" marT="0" marB="0"/>
                </a:tc>
                <a:extLst>
                  <a:ext uri="{0D108BD9-81ED-4DB2-BD59-A6C34878D82A}">
                    <a16:rowId xmlns:a16="http://schemas.microsoft.com/office/drawing/2014/main" val="4192566819"/>
                  </a:ext>
                </a:extLst>
              </a:tr>
              <a:tr h="472924">
                <a:tc>
                  <a:txBody>
                    <a:bodyPr/>
                    <a:lstStyle/>
                    <a:p>
                      <a:pPr algn="ctr">
                        <a:spcAft>
                          <a:spcPts val="0"/>
                        </a:spcAft>
                      </a:pPr>
                      <a:r>
                        <a:rPr lang="en-US" sz="1600">
                          <a:effectLst/>
                        </a:rPr>
                        <a:t>kill, keep, innocent, continue, people</a:t>
                      </a:r>
                    </a:p>
                  </a:txBody>
                  <a:tcPr marL="68580" marR="68580" marT="0" marB="0"/>
                </a:tc>
                <a:tc>
                  <a:txBody>
                    <a:bodyPr/>
                    <a:lstStyle/>
                    <a:p>
                      <a:pPr algn="ctr">
                        <a:spcAft>
                          <a:spcPts val="0"/>
                        </a:spcAft>
                      </a:pPr>
                      <a:r>
                        <a:rPr lang="en-US" sz="1600">
                          <a:effectLst/>
                        </a:rPr>
                        <a:t>139</a:t>
                      </a:r>
                    </a:p>
                  </a:txBody>
                  <a:tcPr marL="68580" marR="68580" marT="0" marB="0"/>
                </a:tc>
                <a:tc>
                  <a:txBody>
                    <a:bodyPr/>
                    <a:lstStyle/>
                    <a:p>
                      <a:pPr lvl="0" algn="ctr">
                        <a:spcAft>
                          <a:spcPts val="0"/>
                        </a:spcAft>
                        <a:buNone/>
                      </a:pPr>
                      <a:r>
                        <a:rPr lang="en-US" sz="1600">
                          <a:effectLst/>
                        </a:rPr>
                        <a:t>35.1%</a:t>
                      </a:r>
                    </a:p>
                  </a:txBody>
                  <a:tcPr marL="68580" marR="68580" marT="0" marB="0"/>
                </a:tc>
                <a:tc>
                  <a:txBody>
                    <a:bodyPr/>
                    <a:lstStyle/>
                    <a:p>
                      <a:pPr lvl="0" algn="ctr">
                        <a:spcAft>
                          <a:spcPts val="0"/>
                        </a:spcAft>
                        <a:buNone/>
                      </a:pPr>
                      <a:r>
                        <a:rPr lang="en-US" sz="1600">
                          <a:effectLst/>
                        </a:rPr>
                        <a:t>0.080</a:t>
                      </a:r>
                      <a:endParaRPr lang="en-US"/>
                    </a:p>
                  </a:txBody>
                  <a:tcPr marL="68580" marR="68580" marT="0" marB="0"/>
                </a:tc>
                <a:tc>
                  <a:txBody>
                    <a:bodyPr/>
                    <a:lstStyle/>
                    <a:p>
                      <a:pPr lvl="0" algn="ctr">
                        <a:spcAft>
                          <a:spcPts val="0"/>
                        </a:spcAft>
                        <a:buNone/>
                      </a:pPr>
                      <a:r>
                        <a:rPr lang="en-US" sz="1600">
                          <a:effectLst/>
                        </a:rPr>
                        <a:t>0.039</a:t>
                      </a:r>
                      <a:endParaRPr lang="en-US"/>
                    </a:p>
                  </a:txBody>
                  <a:tcPr marL="68580" marR="68580" marT="0" marB="0"/>
                </a:tc>
                <a:tc>
                  <a:txBody>
                    <a:bodyPr/>
                    <a:lstStyle/>
                    <a:p>
                      <a:pPr lvl="0" algn="ctr">
                        <a:spcAft>
                          <a:spcPts val="0"/>
                        </a:spcAft>
                        <a:buNone/>
                      </a:pPr>
                      <a:r>
                        <a:rPr lang="en-US" sz="1600">
                          <a:effectLst/>
                        </a:rPr>
                        <a:t>141</a:t>
                      </a:r>
                      <a:endParaRPr lang="en-US"/>
                    </a:p>
                  </a:txBody>
                  <a:tcPr marL="68580" marR="68580" marT="0" marB="0"/>
                </a:tc>
                <a:extLst>
                  <a:ext uri="{0D108BD9-81ED-4DB2-BD59-A6C34878D82A}">
                    <a16:rowId xmlns:a16="http://schemas.microsoft.com/office/drawing/2014/main" val="2509730277"/>
                  </a:ext>
                </a:extLst>
              </a:tr>
              <a:tr h="446649">
                <a:tc>
                  <a:txBody>
                    <a:bodyPr/>
                    <a:lstStyle/>
                    <a:p>
                      <a:pPr lvl="0" algn="ctr">
                        <a:spcAft>
                          <a:spcPts val="0"/>
                        </a:spcAft>
                        <a:buNone/>
                      </a:pPr>
                      <a:r>
                        <a:rPr lang="en-US" sz="1600">
                          <a:effectLst/>
                        </a:rPr>
                        <a:t>lord, name, heaven, father, evil</a:t>
                      </a:r>
                    </a:p>
                  </a:txBody>
                  <a:tcPr marL="68580" marR="68580" marT="0" marB="0"/>
                </a:tc>
                <a:tc>
                  <a:txBody>
                    <a:bodyPr/>
                    <a:lstStyle/>
                    <a:p>
                      <a:pPr lvl="0" algn="ctr">
                        <a:spcAft>
                          <a:spcPts val="0"/>
                        </a:spcAft>
                        <a:buNone/>
                      </a:pPr>
                      <a:r>
                        <a:rPr lang="en-US" sz="1600">
                          <a:effectLst/>
                        </a:rPr>
                        <a:t>83</a:t>
                      </a:r>
                    </a:p>
                  </a:txBody>
                  <a:tcPr marL="68580" marR="68580" marT="0" marB="0"/>
                </a:tc>
                <a:tc>
                  <a:txBody>
                    <a:bodyPr/>
                    <a:lstStyle/>
                    <a:p>
                      <a:pPr lvl="0" algn="ctr">
                        <a:spcAft>
                          <a:spcPts val="0"/>
                        </a:spcAft>
                        <a:buNone/>
                      </a:pPr>
                      <a:r>
                        <a:rPr lang="en-US" sz="1600">
                          <a:effectLst/>
                        </a:rPr>
                        <a:t>20.9%</a:t>
                      </a:r>
                    </a:p>
                  </a:txBody>
                  <a:tcPr marL="68580" marR="68580" marT="0" marB="0"/>
                </a:tc>
                <a:tc>
                  <a:txBody>
                    <a:bodyPr/>
                    <a:lstStyle/>
                    <a:p>
                      <a:pPr lvl="0" algn="ctr">
                        <a:spcAft>
                          <a:spcPts val="0"/>
                        </a:spcAft>
                        <a:buNone/>
                      </a:pPr>
                      <a:r>
                        <a:rPr lang="en-US" sz="1600">
                          <a:effectLst/>
                        </a:rPr>
                        <a:t>0.094</a:t>
                      </a:r>
                      <a:endParaRPr lang="en-US"/>
                    </a:p>
                  </a:txBody>
                  <a:tcPr marL="68580" marR="68580" marT="0" marB="0"/>
                </a:tc>
                <a:tc>
                  <a:txBody>
                    <a:bodyPr/>
                    <a:lstStyle/>
                    <a:p>
                      <a:pPr lvl="0" algn="ctr">
                        <a:spcAft>
                          <a:spcPts val="0"/>
                        </a:spcAft>
                        <a:buNone/>
                      </a:pPr>
                      <a:r>
                        <a:rPr lang="en-US" sz="1600">
                          <a:effectLst/>
                        </a:rPr>
                        <a:t>0.037</a:t>
                      </a:r>
                    </a:p>
                  </a:txBody>
                  <a:tcPr marL="68580" marR="68580" marT="0" marB="0"/>
                </a:tc>
                <a:tc>
                  <a:txBody>
                    <a:bodyPr/>
                    <a:lstStyle/>
                    <a:p>
                      <a:pPr lvl="0" algn="ctr">
                        <a:spcAft>
                          <a:spcPts val="0"/>
                        </a:spcAft>
                        <a:buNone/>
                      </a:pPr>
                      <a:r>
                        <a:rPr lang="en-US" sz="1600">
                          <a:effectLst/>
                        </a:rPr>
                        <a:t>108</a:t>
                      </a:r>
                    </a:p>
                  </a:txBody>
                  <a:tcPr marL="68580" marR="68580" marT="0" marB="0"/>
                </a:tc>
                <a:extLst>
                  <a:ext uri="{0D108BD9-81ED-4DB2-BD59-A6C34878D82A}">
                    <a16:rowId xmlns:a16="http://schemas.microsoft.com/office/drawing/2014/main" val="1871316283"/>
                  </a:ext>
                </a:extLst>
              </a:tr>
            </a:tbl>
          </a:graphicData>
        </a:graphic>
      </p:graphicFrame>
      <p:graphicFrame>
        <p:nvGraphicFramePr>
          <p:cNvPr id="11" name="Content Placeholder 6">
            <a:extLst>
              <a:ext uri="{FF2B5EF4-FFF2-40B4-BE49-F238E27FC236}">
                <a16:creationId xmlns:a16="http://schemas.microsoft.com/office/drawing/2014/main" id="{E6719358-9D5B-983D-A9C2-8929B635D0B7}"/>
              </a:ext>
            </a:extLst>
          </p:cNvPr>
          <p:cNvGraphicFramePr>
            <a:graphicFrameLocks/>
          </p:cNvGraphicFramePr>
          <p:nvPr>
            <p:extLst>
              <p:ext uri="{D42A27DB-BD31-4B8C-83A1-F6EECF244321}">
                <p14:modId xmlns:p14="http://schemas.microsoft.com/office/powerpoint/2010/main" val="3462486650"/>
              </p:ext>
            </p:extLst>
          </p:nvPr>
        </p:nvGraphicFramePr>
        <p:xfrm>
          <a:off x="480503" y="3880853"/>
          <a:ext cx="11451436" cy="2958423"/>
        </p:xfrm>
        <a:graphic>
          <a:graphicData uri="http://schemas.openxmlformats.org/drawingml/2006/table">
            <a:tbl>
              <a:tblPr firstRow="1" firstCol="1" bandRow="1">
                <a:tableStyleId>{5C22544A-7EE6-4342-B048-85BDC9FD1C3A}</a:tableStyleId>
              </a:tblPr>
              <a:tblGrid>
                <a:gridCol w="2571962">
                  <a:extLst>
                    <a:ext uri="{9D8B030D-6E8A-4147-A177-3AD203B41FA5}">
                      <a16:colId xmlns:a16="http://schemas.microsoft.com/office/drawing/2014/main" val="1880698615"/>
                    </a:ext>
                  </a:extLst>
                </a:gridCol>
                <a:gridCol w="1416959">
                  <a:extLst>
                    <a:ext uri="{9D8B030D-6E8A-4147-A177-3AD203B41FA5}">
                      <a16:colId xmlns:a16="http://schemas.microsoft.com/office/drawing/2014/main" val="3349850045"/>
                    </a:ext>
                  </a:extLst>
                </a:gridCol>
                <a:gridCol w="2503943">
                  <a:extLst>
                    <a:ext uri="{9D8B030D-6E8A-4147-A177-3AD203B41FA5}">
                      <a16:colId xmlns:a16="http://schemas.microsoft.com/office/drawing/2014/main" val="1696129780"/>
                    </a:ext>
                  </a:extLst>
                </a:gridCol>
                <a:gridCol w="1911228">
                  <a:extLst>
                    <a:ext uri="{9D8B030D-6E8A-4147-A177-3AD203B41FA5}">
                      <a16:colId xmlns:a16="http://schemas.microsoft.com/office/drawing/2014/main" val="3581263148"/>
                    </a:ext>
                  </a:extLst>
                </a:gridCol>
                <a:gridCol w="1523672">
                  <a:extLst>
                    <a:ext uri="{9D8B030D-6E8A-4147-A177-3AD203B41FA5}">
                      <a16:colId xmlns:a16="http://schemas.microsoft.com/office/drawing/2014/main" val="4086402278"/>
                    </a:ext>
                  </a:extLst>
                </a:gridCol>
                <a:gridCol w="1523672">
                  <a:extLst>
                    <a:ext uri="{9D8B030D-6E8A-4147-A177-3AD203B41FA5}">
                      <a16:colId xmlns:a16="http://schemas.microsoft.com/office/drawing/2014/main" val="4198633082"/>
                    </a:ext>
                  </a:extLst>
                </a:gridCol>
              </a:tblGrid>
              <a:tr h="476250">
                <a:tc>
                  <a:txBody>
                    <a:bodyPr/>
                    <a:lstStyle/>
                    <a:p>
                      <a:pPr algn="ctr">
                        <a:spcAft>
                          <a:spcPts val="0"/>
                        </a:spcAft>
                      </a:pPr>
                      <a:r>
                        <a:rPr lang="en-US" sz="1600">
                          <a:effectLst/>
                        </a:rPr>
                        <a:t>5 Clusters</a:t>
                      </a:r>
                    </a:p>
                  </a:txBody>
                  <a:tcPr marL="68580" marR="68580" marT="0" marB="0"/>
                </a:tc>
                <a:tc>
                  <a:txBody>
                    <a:bodyPr/>
                    <a:lstStyle/>
                    <a:p>
                      <a:pPr algn="ctr">
                        <a:spcAft>
                          <a:spcPts val="0"/>
                        </a:spcAft>
                      </a:pPr>
                      <a:r>
                        <a:rPr lang="en-US" sz="1600">
                          <a:effectLst/>
                        </a:rPr>
                        <a:t>Docs</a:t>
                      </a:r>
                    </a:p>
                  </a:txBody>
                  <a:tcPr marL="68580" marR="68580" marT="0" marB="0"/>
                </a:tc>
                <a:tc>
                  <a:txBody>
                    <a:bodyPr/>
                    <a:lstStyle/>
                    <a:p>
                      <a:pPr lvl="0" algn="ctr">
                        <a:lnSpc>
                          <a:spcPct val="100000"/>
                        </a:lnSpc>
                        <a:spcBef>
                          <a:spcPts val="0"/>
                        </a:spcBef>
                        <a:spcAft>
                          <a:spcPts val="0"/>
                        </a:spcAft>
                        <a:buNone/>
                      </a:pPr>
                      <a:r>
                        <a:rPr lang="en-US" sz="1600" b="1" i="0" u="none" strike="noStrike" noProof="0">
                          <a:solidFill>
                            <a:srgbClr val="FFFFFF"/>
                          </a:solidFill>
                          <a:effectLst/>
                          <a:latin typeface="TW Cen MT"/>
                        </a:rPr>
                        <a:t>Percentage of Docs</a:t>
                      </a:r>
                    </a:p>
                    <a:p>
                      <a:pPr lvl="0" algn="ctr">
                        <a:spcAft>
                          <a:spcPts val="0"/>
                        </a:spcAft>
                        <a:buNone/>
                      </a:pPr>
                      <a:endParaRPr lang="en-US" sz="1600">
                        <a:effectLst/>
                      </a:endParaRPr>
                    </a:p>
                  </a:txBody>
                  <a:tcPr marL="68580" marR="68580" marT="0" marB="0"/>
                </a:tc>
                <a:tc>
                  <a:txBody>
                    <a:bodyPr/>
                    <a:lstStyle/>
                    <a:p>
                      <a:pPr lvl="0" algn="ctr">
                        <a:spcAft>
                          <a:spcPts val="0"/>
                        </a:spcAft>
                        <a:buNone/>
                      </a:pPr>
                      <a:r>
                        <a:rPr lang="en-US" sz="1600">
                          <a:effectLst/>
                        </a:rPr>
                        <a:t>Document Cutoff</a:t>
                      </a:r>
                      <a:endParaRPr lang="en-US" sz="1600"/>
                    </a:p>
                  </a:txBody>
                  <a:tcPr marL="68580" marR="68580" marT="0" marB="0"/>
                </a:tc>
                <a:tc>
                  <a:txBody>
                    <a:bodyPr/>
                    <a:lstStyle/>
                    <a:p>
                      <a:pPr lvl="0" algn="ctr">
                        <a:spcAft>
                          <a:spcPts val="0"/>
                        </a:spcAft>
                        <a:buNone/>
                      </a:pPr>
                      <a:r>
                        <a:rPr lang="en-US" sz="1600">
                          <a:effectLst/>
                        </a:rPr>
                        <a:t>Term Cutoff</a:t>
                      </a:r>
                      <a:endParaRPr lang="en-US" sz="1600"/>
                    </a:p>
                  </a:txBody>
                  <a:tcPr marL="68580" marR="68580" marT="0" marB="0"/>
                </a:tc>
                <a:tc>
                  <a:txBody>
                    <a:bodyPr/>
                    <a:lstStyle/>
                    <a:p>
                      <a:pPr lvl="0" algn="ctr">
                        <a:spcAft>
                          <a:spcPts val="0"/>
                        </a:spcAft>
                        <a:buNone/>
                      </a:pPr>
                      <a:r>
                        <a:rPr lang="en-US" sz="1600">
                          <a:effectLst/>
                        </a:rPr>
                        <a:t>Number of Terms</a:t>
                      </a:r>
                      <a:endParaRPr lang="en-US" sz="1600"/>
                    </a:p>
                  </a:txBody>
                  <a:tcPr marL="68580" marR="68580" marT="0" marB="0"/>
                </a:tc>
                <a:extLst>
                  <a:ext uri="{0D108BD9-81ED-4DB2-BD59-A6C34878D82A}">
                    <a16:rowId xmlns:a16="http://schemas.microsoft.com/office/drawing/2014/main" val="3707416186"/>
                  </a:ext>
                </a:extLst>
              </a:tr>
              <a:tr h="541635">
                <a:tc>
                  <a:txBody>
                    <a:bodyPr/>
                    <a:lstStyle/>
                    <a:p>
                      <a:pPr algn="ctr">
                        <a:spcAft>
                          <a:spcPts val="0"/>
                        </a:spcAft>
                      </a:pPr>
                      <a:r>
                        <a:rPr lang="en-US" sz="1600">
                          <a:effectLst/>
                        </a:rPr>
                        <a:t>sorry, hope, peace, pain, forgive</a:t>
                      </a:r>
                    </a:p>
                  </a:txBody>
                  <a:tcPr marL="68580" marR="68580" marT="0" marB="0"/>
                </a:tc>
                <a:tc>
                  <a:txBody>
                    <a:bodyPr/>
                    <a:lstStyle/>
                    <a:p>
                      <a:pPr algn="ctr">
                        <a:spcAft>
                          <a:spcPts val="0"/>
                        </a:spcAft>
                      </a:pPr>
                      <a:r>
                        <a:rPr lang="en-US" sz="1600">
                          <a:effectLst/>
                        </a:rPr>
                        <a:t>160</a:t>
                      </a:r>
                    </a:p>
                  </a:txBody>
                  <a:tcPr marL="68580" marR="68580" marT="0" marB="0"/>
                </a:tc>
                <a:tc>
                  <a:txBody>
                    <a:bodyPr/>
                    <a:lstStyle/>
                    <a:p>
                      <a:pPr algn="ctr">
                        <a:spcAft>
                          <a:spcPts val="0"/>
                        </a:spcAft>
                      </a:pPr>
                      <a:r>
                        <a:rPr lang="en-US" sz="1600">
                          <a:effectLst/>
                        </a:rPr>
                        <a:t>28.1%</a:t>
                      </a:r>
                    </a:p>
                  </a:txBody>
                  <a:tcPr marL="68580" marR="68580" marT="0" marB="0"/>
                </a:tc>
                <a:tc>
                  <a:txBody>
                    <a:bodyPr/>
                    <a:lstStyle/>
                    <a:p>
                      <a:pPr lvl="0" algn="ctr">
                        <a:spcAft>
                          <a:spcPts val="0"/>
                        </a:spcAft>
                        <a:buNone/>
                      </a:pPr>
                      <a:r>
                        <a:rPr lang="en-US" sz="1600">
                          <a:effectLst/>
                        </a:rPr>
                        <a:t>0.112</a:t>
                      </a:r>
                    </a:p>
                  </a:txBody>
                  <a:tcPr marL="68580" marR="68580" marT="0" marB="0"/>
                </a:tc>
                <a:tc>
                  <a:txBody>
                    <a:bodyPr/>
                    <a:lstStyle/>
                    <a:p>
                      <a:pPr lvl="0" algn="ctr">
                        <a:spcAft>
                          <a:spcPts val="0"/>
                        </a:spcAft>
                        <a:buNone/>
                      </a:pPr>
                      <a:r>
                        <a:rPr lang="en-US" sz="1600">
                          <a:effectLst/>
                        </a:rPr>
                        <a:t>0.038</a:t>
                      </a:r>
                      <a:endParaRPr lang="en-US"/>
                    </a:p>
                  </a:txBody>
                  <a:tcPr marL="68580" marR="68580" marT="0" marB="0"/>
                </a:tc>
                <a:tc>
                  <a:txBody>
                    <a:bodyPr/>
                    <a:lstStyle/>
                    <a:p>
                      <a:pPr lvl="0" algn="ctr">
                        <a:spcAft>
                          <a:spcPts val="0"/>
                        </a:spcAft>
                        <a:buNone/>
                      </a:pPr>
                      <a:r>
                        <a:rPr lang="en-US" sz="1600">
                          <a:effectLst/>
                        </a:rPr>
                        <a:t>95</a:t>
                      </a:r>
                    </a:p>
                  </a:txBody>
                  <a:tcPr marL="68580" marR="68580" marT="0" marB="0"/>
                </a:tc>
                <a:extLst>
                  <a:ext uri="{0D108BD9-81ED-4DB2-BD59-A6C34878D82A}">
                    <a16:rowId xmlns:a16="http://schemas.microsoft.com/office/drawing/2014/main" val="4192566819"/>
                  </a:ext>
                </a:extLst>
              </a:tr>
              <a:tr h="541635">
                <a:tc>
                  <a:txBody>
                    <a:bodyPr/>
                    <a:lstStyle/>
                    <a:p>
                      <a:pPr algn="ctr">
                        <a:spcAft>
                          <a:spcPts val="0"/>
                        </a:spcAft>
                      </a:pPr>
                      <a:r>
                        <a:rPr lang="en-US" sz="1600">
                          <a:effectLst/>
                        </a:rPr>
                        <a:t>innocent, kill, people, make, state</a:t>
                      </a:r>
                    </a:p>
                  </a:txBody>
                  <a:tcPr marL="68580" marR="68580" marT="0" marB="0"/>
                </a:tc>
                <a:tc>
                  <a:txBody>
                    <a:bodyPr/>
                    <a:lstStyle/>
                    <a:p>
                      <a:pPr algn="ctr">
                        <a:spcAft>
                          <a:spcPts val="0"/>
                        </a:spcAft>
                      </a:pPr>
                      <a:r>
                        <a:rPr lang="en-US" sz="1600">
                          <a:effectLst/>
                        </a:rPr>
                        <a:t>97</a:t>
                      </a:r>
                    </a:p>
                  </a:txBody>
                  <a:tcPr marL="68580" marR="68580" marT="0" marB="0"/>
                </a:tc>
                <a:tc>
                  <a:txBody>
                    <a:bodyPr/>
                    <a:lstStyle/>
                    <a:p>
                      <a:pPr algn="ctr">
                        <a:spcAft>
                          <a:spcPts val="0"/>
                        </a:spcAft>
                      </a:pPr>
                      <a:r>
                        <a:rPr lang="en-US" sz="1600">
                          <a:effectLst/>
                        </a:rPr>
                        <a:t>17.0%</a:t>
                      </a:r>
                    </a:p>
                  </a:txBody>
                  <a:tcPr marL="68580" marR="68580" marT="0" marB="0"/>
                </a:tc>
                <a:tc>
                  <a:txBody>
                    <a:bodyPr/>
                    <a:lstStyle/>
                    <a:p>
                      <a:pPr lvl="0" algn="ctr">
                        <a:spcAft>
                          <a:spcPts val="0"/>
                        </a:spcAft>
                        <a:buNone/>
                      </a:pPr>
                      <a:r>
                        <a:rPr lang="en-US" sz="1600">
                          <a:effectLst/>
                        </a:rPr>
                        <a:t>0.072</a:t>
                      </a:r>
                    </a:p>
                  </a:txBody>
                  <a:tcPr marL="68580" marR="68580" marT="0" marB="0"/>
                </a:tc>
                <a:tc>
                  <a:txBody>
                    <a:bodyPr/>
                    <a:lstStyle/>
                    <a:p>
                      <a:pPr lvl="0" algn="ctr">
                        <a:spcAft>
                          <a:spcPts val="0"/>
                        </a:spcAft>
                        <a:buNone/>
                      </a:pPr>
                      <a:r>
                        <a:rPr lang="en-US" sz="1600">
                          <a:effectLst/>
                        </a:rPr>
                        <a:t>0.039</a:t>
                      </a:r>
                    </a:p>
                  </a:txBody>
                  <a:tcPr marL="68580" marR="68580" marT="0" marB="0"/>
                </a:tc>
                <a:tc>
                  <a:txBody>
                    <a:bodyPr/>
                    <a:lstStyle/>
                    <a:p>
                      <a:pPr lvl="0" algn="ctr">
                        <a:spcAft>
                          <a:spcPts val="0"/>
                        </a:spcAft>
                        <a:buNone/>
                      </a:pPr>
                      <a:r>
                        <a:rPr lang="en-US" sz="1600">
                          <a:effectLst/>
                        </a:rPr>
                        <a:t>145</a:t>
                      </a:r>
                      <a:endParaRPr lang="en-US"/>
                    </a:p>
                  </a:txBody>
                  <a:tcPr marL="68580" marR="68580" marT="0" marB="0"/>
                </a:tc>
                <a:extLst>
                  <a:ext uri="{0D108BD9-81ED-4DB2-BD59-A6C34878D82A}">
                    <a16:rowId xmlns:a16="http://schemas.microsoft.com/office/drawing/2014/main" val="2509730277"/>
                  </a:ext>
                </a:extLst>
              </a:tr>
              <a:tr h="412113">
                <a:tc>
                  <a:txBody>
                    <a:bodyPr/>
                    <a:lstStyle/>
                    <a:p>
                      <a:pPr lvl="0" algn="ctr">
                        <a:spcAft>
                          <a:spcPts val="0"/>
                        </a:spcAft>
                        <a:buNone/>
                      </a:pPr>
                      <a:r>
                        <a:rPr lang="en-US" sz="1600">
                          <a:effectLst/>
                        </a:rPr>
                        <a:t>evil, art, heaven, kingdom, name</a:t>
                      </a:r>
                    </a:p>
                  </a:txBody>
                  <a:tcPr marL="68580" marR="68580" marT="0" marB="0"/>
                </a:tc>
                <a:tc>
                  <a:txBody>
                    <a:bodyPr/>
                    <a:lstStyle/>
                    <a:p>
                      <a:pPr lvl="0" algn="ctr">
                        <a:spcAft>
                          <a:spcPts val="0"/>
                        </a:spcAft>
                        <a:buNone/>
                      </a:pPr>
                      <a:r>
                        <a:rPr lang="en-US" sz="1600">
                          <a:effectLst/>
                        </a:rPr>
                        <a:t>28</a:t>
                      </a:r>
                    </a:p>
                  </a:txBody>
                  <a:tcPr marL="68580" marR="68580" marT="0" marB="0"/>
                </a:tc>
                <a:tc>
                  <a:txBody>
                    <a:bodyPr/>
                    <a:lstStyle/>
                    <a:p>
                      <a:pPr lvl="0" algn="ctr">
                        <a:spcAft>
                          <a:spcPts val="0"/>
                        </a:spcAft>
                        <a:buNone/>
                      </a:pPr>
                      <a:r>
                        <a:rPr lang="en-US" sz="1600">
                          <a:effectLst/>
                        </a:rPr>
                        <a:t>4.9%</a:t>
                      </a:r>
                    </a:p>
                  </a:txBody>
                  <a:tcPr marL="68580" marR="68580" marT="0" marB="0"/>
                </a:tc>
                <a:tc>
                  <a:txBody>
                    <a:bodyPr/>
                    <a:lstStyle/>
                    <a:p>
                      <a:pPr lvl="0" algn="ctr">
                        <a:spcAft>
                          <a:spcPts val="0"/>
                        </a:spcAft>
                        <a:buNone/>
                      </a:pPr>
                      <a:r>
                        <a:rPr lang="en-US" sz="1600">
                          <a:effectLst/>
                        </a:rPr>
                        <a:t>0.078</a:t>
                      </a:r>
                      <a:endParaRPr lang="en-US"/>
                    </a:p>
                  </a:txBody>
                  <a:tcPr marL="68580" marR="68580" marT="0" marB="0"/>
                </a:tc>
                <a:tc>
                  <a:txBody>
                    <a:bodyPr/>
                    <a:lstStyle/>
                    <a:p>
                      <a:pPr lvl="0" algn="ctr">
                        <a:spcAft>
                          <a:spcPts val="0"/>
                        </a:spcAft>
                        <a:buNone/>
                      </a:pPr>
                      <a:r>
                        <a:rPr lang="en-US" sz="1600">
                          <a:effectLst/>
                        </a:rPr>
                        <a:t>0.037</a:t>
                      </a:r>
                    </a:p>
                  </a:txBody>
                  <a:tcPr marL="68580" marR="68580" marT="0" marB="0"/>
                </a:tc>
                <a:tc>
                  <a:txBody>
                    <a:bodyPr/>
                    <a:lstStyle/>
                    <a:p>
                      <a:pPr lvl="0" algn="ctr">
                        <a:spcAft>
                          <a:spcPts val="0"/>
                        </a:spcAft>
                        <a:buNone/>
                      </a:pPr>
                      <a:r>
                        <a:rPr lang="en-US" sz="1600">
                          <a:effectLst/>
                        </a:rPr>
                        <a:t>89</a:t>
                      </a:r>
                    </a:p>
                  </a:txBody>
                  <a:tcPr marL="68580" marR="68580" marT="0" marB="0"/>
                </a:tc>
                <a:extLst>
                  <a:ext uri="{0D108BD9-81ED-4DB2-BD59-A6C34878D82A}">
                    <a16:rowId xmlns:a16="http://schemas.microsoft.com/office/drawing/2014/main" val="1871316283"/>
                  </a:ext>
                </a:extLst>
              </a:tr>
              <a:tr h="412113">
                <a:tc>
                  <a:txBody>
                    <a:bodyPr/>
                    <a:lstStyle/>
                    <a:p>
                      <a:pPr lvl="0" algn="ctr">
                        <a:spcAft>
                          <a:spcPts val="0"/>
                        </a:spcAft>
                        <a:buNone/>
                      </a:pPr>
                      <a:r>
                        <a:rPr lang="en-US" sz="1600">
                          <a:effectLst/>
                        </a:rPr>
                        <a:t>strong, stay, love, keep</a:t>
                      </a:r>
                    </a:p>
                  </a:txBody>
                  <a:tcPr marL="68580" marR="68580" marT="0" marB="0"/>
                </a:tc>
                <a:tc>
                  <a:txBody>
                    <a:bodyPr/>
                    <a:lstStyle/>
                    <a:p>
                      <a:pPr lvl="0" algn="ctr">
                        <a:spcAft>
                          <a:spcPts val="0"/>
                        </a:spcAft>
                        <a:buNone/>
                      </a:pPr>
                      <a:r>
                        <a:rPr lang="en-US" sz="1600">
                          <a:effectLst/>
                        </a:rPr>
                        <a:t>141</a:t>
                      </a:r>
                    </a:p>
                  </a:txBody>
                  <a:tcPr marL="68580" marR="68580" marT="0" marB="0"/>
                </a:tc>
                <a:tc>
                  <a:txBody>
                    <a:bodyPr/>
                    <a:lstStyle/>
                    <a:p>
                      <a:pPr lvl="0" algn="ctr">
                        <a:spcAft>
                          <a:spcPts val="0"/>
                        </a:spcAft>
                        <a:buNone/>
                      </a:pPr>
                      <a:r>
                        <a:rPr lang="en-US" sz="1600">
                          <a:effectLst/>
                        </a:rPr>
                        <a:t>24.8%</a:t>
                      </a:r>
                    </a:p>
                  </a:txBody>
                  <a:tcPr marL="68580" marR="68580" marT="0" marB="0"/>
                </a:tc>
                <a:tc>
                  <a:txBody>
                    <a:bodyPr/>
                    <a:lstStyle/>
                    <a:p>
                      <a:pPr lvl="0" algn="ctr">
                        <a:spcAft>
                          <a:spcPts val="0"/>
                        </a:spcAft>
                        <a:buNone/>
                      </a:pPr>
                      <a:r>
                        <a:rPr lang="en-US" sz="1600">
                          <a:effectLst/>
                        </a:rPr>
                        <a:t>0.107</a:t>
                      </a:r>
                      <a:endParaRPr lang="en-US"/>
                    </a:p>
                  </a:txBody>
                  <a:tcPr marL="68580" marR="68580" marT="0" marB="0"/>
                </a:tc>
                <a:tc>
                  <a:txBody>
                    <a:bodyPr/>
                    <a:lstStyle/>
                    <a:p>
                      <a:pPr lvl="0" algn="ctr">
                        <a:spcAft>
                          <a:spcPts val="0"/>
                        </a:spcAft>
                        <a:buNone/>
                      </a:pPr>
                      <a:r>
                        <a:rPr lang="en-US" sz="1600">
                          <a:effectLst/>
                        </a:rPr>
                        <a:t>0.037</a:t>
                      </a:r>
                    </a:p>
                  </a:txBody>
                  <a:tcPr marL="68580" marR="68580" marT="0" marB="0"/>
                </a:tc>
                <a:tc>
                  <a:txBody>
                    <a:bodyPr/>
                    <a:lstStyle/>
                    <a:p>
                      <a:pPr lvl="0" algn="ctr">
                        <a:spcAft>
                          <a:spcPts val="0"/>
                        </a:spcAft>
                        <a:buNone/>
                      </a:pPr>
                      <a:r>
                        <a:rPr lang="en-US" sz="1600">
                          <a:effectLst/>
                        </a:rPr>
                        <a:t>90</a:t>
                      </a:r>
                    </a:p>
                  </a:txBody>
                  <a:tcPr marL="68580" marR="68580" marT="0" marB="0"/>
                </a:tc>
                <a:extLst>
                  <a:ext uri="{0D108BD9-81ED-4DB2-BD59-A6C34878D82A}">
                    <a16:rowId xmlns:a16="http://schemas.microsoft.com/office/drawing/2014/main" val="3068239446"/>
                  </a:ext>
                </a:extLst>
              </a:tr>
              <a:tr h="412113">
                <a:tc>
                  <a:txBody>
                    <a:bodyPr/>
                    <a:lstStyle/>
                    <a:p>
                      <a:pPr lvl="0" algn="ctr">
                        <a:spcAft>
                          <a:spcPts val="0"/>
                        </a:spcAft>
                        <a:buNone/>
                      </a:pPr>
                      <a:r>
                        <a:rPr lang="en-US" sz="1600">
                          <a:effectLst/>
                        </a:rPr>
                        <a:t>Jesus, lord, </a:t>
                      </a:r>
                      <a:r>
                        <a:rPr lang="en-US" sz="1600" err="1">
                          <a:effectLst/>
                        </a:rPr>
                        <a:t>christ</a:t>
                      </a:r>
                      <a:r>
                        <a:rPr lang="en-US" sz="1600">
                          <a:effectLst/>
                        </a:rPr>
                        <a:t>, god, thank</a:t>
                      </a:r>
                    </a:p>
                  </a:txBody>
                  <a:tcPr marL="68580" marR="68580" marT="0" marB="0"/>
                </a:tc>
                <a:tc>
                  <a:txBody>
                    <a:bodyPr/>
                    <a:lstStyle/>
                    <a:p>
                      <a:pPr lvl="0" algn="ctr">
                        <a:spcAft>
                          <a:spcPts val="0"/>
                        </a:spcAft>
                        <a:buNone/>
                      </a:pPr>
                      <a:r>
                        <a:rPr lang="en-US" sz="1600">
                          <a:effectLst/>
                        </a:rPr>
                        <a:t>143</a:t>
                      </a:r>
                    </a:p>
                  </a:txBody>
                  <a:tcPr marL="68580" marR="68580" marT="0" marB="0"/>
                </a:tc>
                <a:tc>
                  <a:txBody>
                    <a:bodyPr/>
                    <a:lstStyle/>
                    <a:p>
                      <a:pPr lvl="0" algn="ctr">
                        <a:spcAft>
                          <a:spcPts val="0"/>
                        </a:spcAft>
                        <a:buNone/>
                      </a:pPr>
                      <a:r>
                        <a:rPr lang="en-US" sz="1600">
                          <a:effectLst/>
                        </a:rPr>
                        <a:t>25.1%</a:t>
                      </a:r>
                    </a:p>
                  </a:txBody>
                  <a:tcPr marL="68580" marR="68580" marT="0" marB="0"/>
                </a:tc>
                <a:tc>
                  <a:txBody>
                    <a:bodyPr/>
                    <a:lstStyle/>
                    <a:p>
                      <a:pPr lvl="0" algn="ctr">
                        <a:spcAft>
                          <a:spcPts val="0"/>
                        </a:spcAft>
                        <a:buNone/>
                      </a:pPr>
                      <a:r>
                        <a:rPr lang="en-US" sz="1600">
                          <a:effectLst/>
                        </a:rPr>
                        <a:t>0.100</a:t>
                      </a:r>
                      <a:endParaRPr lang="en-US"/>
                    </a:p>
                  </a:txBody>
                  <a:tcPr marL="68580" marR="68580" marT="0" marB="0"/>
                </a:tc>
                <a:tc>
                  <a:txBody>
                    <a:bodyPr/>
                    <a:lstStyle/>
                    <a:p>
                      <a:pPr lvl="0" algn="ctr">
                        <a:spcAft>
                          <a:spcPts val="0"/>
                        </a:spcAft>
                        <a:buNone/>
                      </a:pPr>
                      <a:r>
                        <a:rPr lang="en-US" sz="1600">
                          <a:effectLst/>
                        </a:rPr>
                        <a:t>0.038</a:t>
                      </a:r>
                    </a:p>
                  </a:txBody>
                  <a:tcPr marL="68580" marR="68580" marT="0" marB="0"/>
                </a:tc>
                <a:tc>
                  <a:txBody>
                    <a:bodyPr/>
                    <a:lstStyle/>
                    <a:p>
                      <a:pPr lvl="0" algn="ctr">
                        <a:spcAft>
                          <a:spcPts val="0"/>
                        </a:spcAft>
                        <a:buNone/>
                      </a:pPr>
                      <a:r>
                        <a:rPr lang="en-US" sz="1600">
                          <a:effectLst/>
                        </a:rPr>
                        <a:t>94</a:t>
                      </a:r>
                    </a:p>
                  </a:txBody>
                  <a:tcPr marL="68580" marR="68580" marT="0" marB="0"/>
                </a:tc>
                <a:extLst>
                  <a:ext uri="{0D108BD9-81ED-4DB2-BD59-A6C34878D82A}">
                    <a16:rowId xmlns:a16="http://schemas.microsoft.com/office/drawing/2014/main" val="663826229"/>
                  </a:ext>
                </a:extLst>
              </a:tr>
            </a:tbl>
          </a:graphicData>
        </a:graphic>
      </p:graphicFrame>
      <p:sp>
        <p:nvSpPr>
          <p:cNvPr id="3" name="Slide Number Placeholder 2">
            <a:extLst>
              <a:ext uri="{FF2B5EF4-FFF2-40B4-BE49-F238E27FC236}">
                <a16:creationId xmlns:a16="http://schemas.microsoft.com/office/drawing/2014/main" id="{DEFEB377-7901-BD22-6066-D873895D2434}"/>
              </a:ext>
            </a:extLst>
          </p:cNvPr>
          <p:cNvSpPr>
            <a:spLocks noGrp="1"/>
          </p:cNvSpPr>
          <p:nvPr>
            <p:ph type="sldNum" sz="quarter" idx="12"/>
          </p:nvPr>
        </p:nvSpPr>
        <p:spPr/>
        <p:txBody>
          <a:bodyPr/>
          <a:lstStyle/>
          <a:p>
            <a:fld id="{3A98EE3D-8CD1-4C3F-BD1C-C98C9596463C}" type="slidenum">
              <a:rPr lang="en-US" smtClean="0"/>
              <a:t>9</a:t>
            </a:fld>
            <a:endParaRPr lang="en-US"/>
          </a:p>
        </p:txBody>
      </p:sp>
    </p:spTree>
    <p:extLst>
      <p:ext uri="{BB962C8B-B14F-4D97-AF65-F5344CB8AC3E}">
        <p14:creationId xmlns:p14="http://schemas.microsoft.com/office/powerpoint/2010/main" val="2217959230"/>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{E2D83B3E-228A-2647-B143-E0C41352A11B}tf10001072</Template>
  <TotalTime>1</TotalTime>
  <Words>1358</Words>
  <Application>Microsoft Macintosh PowerPoint</Application>
  <PresentationFormat>Widescreen</PresentationFormat>
  <Paragraphs>177</Paragraphs>
  <Slides>16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Courier New</vt:lpstr>
      <vt:lpstr>Gill Sans MT</vt:lpstr>
      <vt:lpstr>Söhne</vt:lpstr>
      <vt:lpstr>TW Cen MT</vt:lpstr>
      <vt:lpstr>TW Cen MT</vt:lpstr>
      <vt:lpstr>Wingdings 2</vt:lpstr>
      <vt:lpstr>DividendVTI</vt:lpstr>
      <vt:lpstr>Unspoken Words: Understanding Death Row Inmates through Text Mining</vt:lpstr>
      <vt:lpstr>AGENDA</vt:lpstr>
      <vt:lpstr>INTRODUCTION</vt:lpstr>
      <vt:lpstr>DATASET</vt:lpstr>
      <vt:lpstr>DATASET</vt:lpstr>
      <vt:lpstr>DATASET</vt:lpstr>
      <vt:lpstr>Data prE-PROCESSING</vt:lpstr>
      <vt:lpstr>Unsupervised learning</vt:lpstr>
      <vt:lpstr>Repeating words</vt:lpstr>
      <vt:lpstr>Combined VARIABLES MODEL</vt:lpstr>
      <vt:lpstr>Combined output RESULTS</vt:lpstr>
      <vt:lpstr>supervised learning</vt:lpstr>
      <vt:lpstr>PowerPoint Presentation</vt:lpstr>
      <vt:lpstr>PowerPoint Presentation</vt:lpstr>
      <vt:lpstr>RECOMMENDATIONS &amp;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Unspoken Words: Understanding Death Row Inmates through Text Mining</dc:title>
  <dc:creator>Pai Manoor, Deepthi</dc:creator>
  <cp:lastModifiedBy>Pai Manoor, Deepthi</cp:lastModifiedBy>
  <cp:revision>3</cp:revision>
  <dcterms:created xsi:type="dcterms:W3CDTF">2023-04-16T00:38:12Z</dcterms:created>
  <dcterms:modified xsi:type="dcterms:W3CDTF">2024-01-29T22:09:46Z</dcterms:modified>
</cp:coreProperties>
</file>